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drawings/drawing1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6858000" cy="12192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4974" autoAdjust="0"/>
    <p:restoredTop sz="94660"/>
  </p:normalViewPr>
  <p:slideViewPr>
    <p:cSldViewPr snapToGrid="0">
      <p:cViewPr varScale="1">
        <p:scale>
          <a:sx n="65" d="100"/>
          <a:sy n="65" d="100"/>
        </p:scale>
        <p:origin x="3342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Hoja_de_c_lculo_de_Microsoft_Excel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Hoja_de_c_lculo_de_Microsoft_Excel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Hoja_de_c_lculo_de_Microsoft_Excel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NULL" TargetMode="External"/><Relationship Id="rId2" Type="http://schemas.microsoft.com/office/2011/relationships/chartColorStyle" Target="colors4.xml"/><Relationship Id="rId1" Type="http://schemas.microsoft.com/office/2011/relationships/chartStyle" Target="style4.xml"/><Relationship Id="rId4" Type="http://schemas.openxmlformats.org/officeDocument/2006/relationships/chartUserShapes" Target="../drawings/drawing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cap="none" spc="2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baseline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PARO POR EDADES</a:t>
            </a:r>
          </a:p>
        </c:rich>
      </c:tx>
      <c:layout>
        <c:manualLayout>
          <c:xMode val="edge"/>
          <c:yMode val="edge"/>
          <c:x val="1.8295216197077677E-2"/>
          <c:y val="0.18608276727053211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cap="none" spc="2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1.4814814814814815E-2"/>
          <c:y val="0.20803369612146855"/>
          <c:w val="0.98518518518518516"/>
          <c:h val="0.72183898614684627"/>
        </c:manualLayout>
      </c:layout>
      <c:pie3DChart>
        <c:varyColors val="1"/>
        <c:ser>
          <c:idx val="0"/>
          <c:order val="0"/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lumMod val="110000"/>
                      <a:satMod val="105000"/>
                      <a:tint val="67000"/>
                    </a:schemeClr>
                  </a:gs>
                  <a:gs pos="50000">
                    <a:schemeClr val="accent1">
                      <a:lumMod val="105000"/>
                      <a:satMod val="103000"/>
                      <a:tint val="73000"/>
                    </a:schemeClr>
                  </a:gs>
                  <a:gs pos="100000">
                    <a:schemeClr val="accent1">
                      <a:lumMod val="105000"/>
                      <a:satMod val="109000"/>
                      <a:tint val="81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1-AA8C-4A43-B4E9-5C4ED2794D1A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2">
                      <a:lumMod val="110000"/>
                      <a:satMod val="105000"/>
                      <a:tint val="67000"/>
                    </a:schemeClr>
                  </a:gs>
                  <a:gs pos="50000">
                    <a:schemeClr val="accent2">
                      <a:lumMod val="105000"/>
                      <a:satMod val="103000"/>
                      <a:tint val="73000"/>
                    </a:schemeClr>
                  </a:gs>
                  <a:gs pos="100000">
                    <a:schemeClr val="accent2">
                      <a:lumMod val="105000"/>
                      <a:satMod val="109000"/>
                      <a:tint val="81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3-AA8C-4A43-B4E9-5C4ED2794D1A}"/>
              </c:ext>
            </c:extLst>
          </c:dPt>
          <c:dPt>
            <c:idx val="2"/>
            <c:bubble3D val="0"/>
            <c:spPr>
              <a:gradFill rotWithShape="1">
                <a:gsLst>
                  <a:gs pos="0">
                    <a:schemeClr val="accent3">
                      <a:lumMod val="110000"/>
                      <a:satMod val="105000"/>
                      <a:tint val="67000"/>
                    </a:schemeClr>
                  </a:gs>
                  <a:gs pos="50000">
                    <a:schemeClr val="accent3">
                      <a:lumMod val="105000"/>
                      <a:satMod val="103000"/>
                      <a:tint val="73000"/>
                    </a:schemeClr>
                  </a:gs>
                  <a:gs pos="100000">
                    <a:schemeClr val="accent3">
                      <a:lumMod val="105000"/>
                      <a:satMod val="109000"/>
                      <a:tint val="81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5-AA8C-4A43-B4E9-5C4ED2794D1A}"/>
              </c:ext>
            </c:extLst>
          </c:dPt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3%</a:t>
                    </a:r>
                    <a:endParaRPr lang="en-US" dirty="0"/>
                  </a:p>
                </c:rich>
              </c:tx>
              <c:dLblPos val="ctr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AA8C-4A43-B4E9-5C4ED2794D1A}"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smtClean="0"/>
                      <a:t>30%</a:t>
                    </a:r>
                    <a:endParaRPr lang="en-US" dirty="0"/>
                  </a:p>
                </c:rich>
              </c:tx>
              <c:dLblPos val="ctr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AA8C-4A43-B4E9-5C4ED2794D1A}"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67%</a:t>
                    </a:r>
                  </a:p>
                </c:rich>
              </c:tx>
              <c:dLblPos val="ctr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5-AA8C-4A43-B4E9-5C4ED2794D1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tx1">
                      <a:lumMod val="35000"/>
                      <a:lumOff val="65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Hoja1!$A$59:$A$61</c:f>
              <c:strCache>
                <c:ptCount val="3"/>
                <c:pt idx="0">
                  <c:v>&lt;25</c:v>
                </c:pt>
                <c:pt idx="1">
                  <c:v>25-44</c:v>
                </c:pt>
                <c:pt idx="2">
                  <c:v>&gt;45</c:v>
                </c:pt>
              </c:strCache>
            </c:strRef>
          </c:cat>
          <c:val>
            <c:numRef>
              <c:f>Hoja1!$B$59:$B$61</c:f>
              <c:numCache>
                <c:formatCode>General</c:formatCode>
                <c:ptCount val="3"/>
                <c:pt idx="0">
                  <c:v>75</c:v>
                </c:pt>
                <c:pt idx="1">
                  <c:v>526</c:v>
                </c:pt>
                <c:pt idx="2" formatCode="#,##0">
                  <c:v>1253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AA8C-4A43-B4E9-5C4ED2794D1A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5376088890832543"/>
          <c:y val="0.37429596244351582"/>
          <c:w val="0.10311358996792069"/>
          <c:h val="0.44582402919496977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cap="none" spc="2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baseline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PARO POR SEXOS</a:t>
            </a:r>
          </a:p>
        </c:rich>
      </c:tx>
      <c:layout>
        <c:manualLayout>
          <c:xMode val="edge"/>
          <c:yMode val="edge"/>
          <c:x val="4.3915621150466759E-2"/>
          <c:y val="9.4282468761832633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cap="none" spc="2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3.0243039281814189E-2"/>
          <c:y val="0.12495183269032502"/>
          <c:w val="0.9697569527945995"/>
          <c:h val="0.72174596584202988"/>
        </c:manualLayout>
      </c:layout>
      <c:pie3DChart>
        <c:varyColors val="1"/>
        <c:ser>
          <c:idx val="0"/>
          <c:order val="0"/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lumMod val="110000"/>
                      <a:satMod val="105000"/>
                      <a:tint val="67000"/>
                    </a:schemeClr>
                  </a:gs>
                  <a:gs pos="50000">
                    <a:schemeClr val="accent1">
                      <a:lumMod val="105000"/>
                      <a:satMod val="103000"/>
                      <a:tint val="73000"/>
                    </a:schemeClr>
                  </a:gs>
                  <a:gs pos="100000">
                    <a:schemeClr val="accent1">
                      <a:lumMod val="105000"/>
                      <a:satMod val="109000"/>
                      <a:tint val="81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1-04FE-4E8C-B32C-4E6DC56D6EEF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3">
                      <a:lumMod val="110000"/>
                      <a:satMod val="105000"/>
                      <a:tint val="67000"/>
                    </a:schemeClr>
                  </a:gs>
                  <a:gs pos="50000">
                    <a:schemeClr val="accent3">
                      <a:lumMod val="105000"/>
                      <a:satMod val="103000"/>
                      <a:tint val="73000"/>
                    </a:schemeClr>
                  </a:gs>
                  <a:gs pos="100000">
                    <a:schemeClr val="accent3">
                      <a:lumMod val="105000"/>
                      <a:satMod val="109000"/>
                      <a:tint val="81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3-04FE-4E8C-B32C-4E6DC56D6EEF}"/>
              </c:ext>
            </c:extLst>
          </c:dPt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baseline="0" dirty="0"/>
                      <a:t>
</a:t>
                    </a:r>
                    <a:r>
                      <a:rPr lang="en-US" baseline="0" dirty="0" smtClean="0"/>
                      <a:t>42%</a:t>
                    </a:r>
                    <a:endParaRPr lang="en-US" baseline="0" dirty="0"/>
                  </a:p>
                </c:rich>
              </c:tx>
              <c:dLblPos val="ctr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04FE-4E8C-B32C-4E6DC56D6EEF}"/>
                </c:ext>
              </c:extLst>
            </c:dLbl>
            <c:dLbl>
              <c:idx val="1"/>
              <c:layout>
                <c:manualLayout>
                  <c:x val="0.13510278071307222"/>
                  <c:y val="-0.1951362182289679"/>
                </c:manualLayout>
              </c:layout>
              <c:tx>
                <c:rich>
                  <a:bodyPr/>
                  <a:lstStyle/>
                  <a:p>
                    <a:r>
                      <a:rPr lang="en-US" baseline="0" dirty="0"/>
                      <a:t>
</a:t>
                    </a:r>
                    <a:r>
                      <a:rPr lang="en-US" baseline="0" dirty="0" smtClean="0"/>
                      <a:t>58%</a:t>
                    </a:r>
                    <a:endParaRPr lang="en-US" baseline="0" dirty="0"/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04FE-4E8C-B32C-4E6DC56D6EE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5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dLblPos val="ctr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tx1">
                      <a:lumMod val="35000"/>
                      <a:lumOff val="65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Hoja1!$A$14:$A$15</c:f>
              <c:strCache>
                <c:ptCount val="2"/>
                <c:pt idx="0">
                  <c:v>HOMBRES</c:v>
                </c:pt>
                <c:pt idx="1">
                  <c:v>MUJERES</c:v>
                </c:pt>
              </c:strCache>
            </c:strRef>
          </c:cat>
          <c:val>
            <c:numRef>
              <c:f>Hoja1!$B$14:$B$15</c:f>
              <c:numCache>
                <c:formatCode>#,##0</c:formatCode>
                <c:ptCount val="2"/>
                <c:pt idx="0" formatCode="General">
                  <c:v>797</c:v>
                </c:pt>
                <c:pt idx="1">
                  <c:v>1117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04FE-4E8C-B32C-4E6DC56D6EEF}"/>
            </c:ext>
          </c:extLst>
        </c:ser>
        <c:dLbls>
          <c:dLblPos val="ctr"/>
          <c:showLegendKey val="0"/>
          <c:showVal val="0"/>
          <c:showCatName val="1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6850928558501233"/>
          <c:y val="0.25912763764891705"/>
          <c:w val="0.14543935783359932"/>
          <c:h val="0.43176290020853059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500" b="0" i="0" u="none" strike="noStrike" kern="1200" spc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ES" sz="1500" baseline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DATOS DEL PARO POR </a:t>
            </a:r>
            <a:r>
              <a:rPr lang="es-ES" sz="1500" baseline="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MESES POZUELO </a:t>
            </a:r>
            <a:r>
              <a:rPr lang="es-ES" sz="1500" baseline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DE ALARCÓN </a:t>
            </a:r>
            <a:r>
              <a:rPr lang="es-ES" sz="1500" baseline="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2020-2026</a:t>
            </a:r>
            <a:endParaRPr lang="es-ES" sz="1500" baseline="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c:rich>
      </c:tx>
      <c:layout>
        <c:manualLayout>
          <c:xMode val="edge"/>
          <c:yMode val="edge"/>
          <c:x val="1.1937278705108747E-3"/>
          <c:y val="1.2044620955947785E-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500" b="0" i="0" u="none" strike="noStrike" kern="1200" spc="0" baseline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Hoja4!$A$2</c:f>
              <c:strCache>
                <c:ptCount val="1"/>
                <c:pt idx="0">
                  <c:v>2020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Hoja4!$B$1:$M$1</c:f>
              <c:strCache>
                <c:ptCount val="12"/>
                <c:pt idx="0">
                  <c:v>Enero</c:v>
                </c:pt>
                <c:pt idx="1">
                  <c:v>Febrero</c:v>
                </c:pt>
                <c:pt idx="2">
                  <c:v>Marzo</c:v>
                </c:pt>
                <c:pt idx="3">
                  <c:v>Abril</c:v>
                </c:pt>
                <c:pt idx="4">
                  <c:v>Mayo</c:v>
                </c:pt>
                <c:pt idx="5">
                  <c:v>Junio</c:v>
                </c:pt>
                <c:pt idx="6">
                  <c:v>Julio</c:v>
                </c:pt>
                <c:pt idx="7">
                  <c:v>Agosto</c:v>
                </c:pt>
                <c:pt idx="8">
                  <c:v>Septiembre</c:v>
                </c:pt>
                <c:pt idx="9">
                  <c:v>Octubre</c:v>
                </c:pt>
                <c:pt idx="10">
                  <c:v>Noviembre</c:v>
                </c:pt>
                <c:pt idx="11">
                  <c:v>Diciembre</c:v>
                </c:pt>
              </c:strCache>
            </c:strRef>
          </c:cat>
          <c:val>
            <c:numRef>
              <c:f>Hoja4!$B$2:$M$2</c:f>
              <c:numCache>
                <c:formatCode>General</c:formatCode>
                <c:ptCount val="12"/>
                <c:pt idx="0">
                  <c:v>2227</c:v>
                </c:pt>
                <c:pt idx="1">
                  <c:v>2263</c:v>
                </c:pt>
                <c:pt idx="2">
                  <c:v>2353</c:v>
                </c:pt>
                <c:pt idx="3">
                  <c:v>2589</c:v>
                </c:pt>
                <c:pt idx="4">
                  <c:v>2758</c:v>
                </c:pt>
                <c:pt idx="5">
                  <c:v>2687</c:v>
                </c:pt>
                <c:pt idx="6">
                  <c:v>2780</c:v>
                </c:pt>
                <c:pt idx="7">
                  <c:v>2844</c:v>
                </c:pt>
                <c:pt idx="8">
                  <c:v>2740</c:v>
                </c:pt>
                <c:pt idx="9">
                  <c:v>2719</c:v>
                </c:pt>
                <c:pt idx="10">
                  <c:v>2736</c:v>
                </c:pt>
                <c:pt idx="11">
                  <c:v>2784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48F-4447-970F-6DAE9DABCA23}"/>
            </c:ext>
          </c:extLst>
        </c:ser>
        <c:ser>
          <c:idx val="1"/>
          <c:order val="1"/>
          <c:tx>
            <c:strRef>
              <c:f>Hoja4!$A$3</c:f>
              <c:strCache>
                <c:ptCount val="1"/>
                <c:pt idx="0">
                  <c:v>2021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Hoja4!$B$1:$M$1</c:f>
              <c:strCache>
                <c:ptCount val="12"/>
                <c:pt idx="0">
                  <c:v>Enero</c:v>
                </c:pt>
                <c:pt idx="1">
                  <c:v>Febrero</c:v>
                </c:pt>
                <c:pt idx="2">
                  <c:v>Marzo</c:v>
                </c:pt>
                <c:pt idx="3">
                  <c:v>Abril</c:v>
                </c:pt>
                <c:pt idx="4">
                  <c:v>Mayo</c:v>
                </c:pt>
                <c:pt idx="5">
                  <c:v>Junio</c:v>
                </c:pt>
                <c:pt idx="6">
                  <c:v>Julio</c:v>
                </c:pt>
                <c:pt idx="7">
                  <c:v>Agosto</c:v>
                </c:pt>
                <c:pt idx="8">
                  <c:v>Septiembre</c:v>
                </c:pt>
                <c:pt idx="9">
                  <c:v>Octubre</c:v>
                </c:pt>
                <c:pt idx="10">
                  <c:v>Noviembre</c:v>
                </c:pt>
                <c:pt idx="11">
                  <c:v>Diciembre</c:v>
                </c:pt>
              </c:strCache>
            </c:strRef>
          </c:cat>
          <c:val>
            <c:numRef>
              <c:f>Hoja4!$B$3:$M$3</c:f>
              <c:numCache>
                <c:formatCode>General</c:formatCode>
                <c:ptCount val="12"/>
                <c:pt idx="0">
                  <c:v>2799</c:v>
                </c:pt>
                <c:pt idx="1">
                  <c:v>2815</c:v>
                </c:pt>
                <c:pt idx="2">
                  <c:v>2757</c:v>
                </c:pt>
                <c:pt idx="3">
                  <c:v>2744</c:v>
                </c:pt>
                <c:pt idx="4">
                  <c:v>2711</c:v>
                </c:pt>
                <c:pt idx="5">
                  <c:v>2717</c:v>
                </c:pt>
                <c:pt idx="6">
                  <c:v>2754</c:v>
                </c:pt>
                <c:pt idx="7">
                  <c:v>2818</c:v>
                </c:pt>
                <c:pt idx="8">
                  <c:v>2722</c:v>
                </c:pt>
                <c:pt idx="9">
                  <c:v>2617</c:v>
                </c:pt>
                <c:pt idx="10">
                  <c:v>2562</c:v>
                </c:pt>
                <c:pt idx="11">
                  <c:v>2391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48F-4447-970F-6DAE9DABCA23}"/>
            </c:ext>
          </c:extLst>
        </c:ser>
        <c:ser>
          <c:idx val="2"/>
          <c:order val="2"/>
          <c:tx>
            <c:strRef>
              <c:f>Hoja4!$A$4</c:f>
              <c:strCache>
                <c:ptCount val="1"/>
                <c:pt idx="0">
                  <c:v>2022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Hoja4!$B$1:$M$1</c:f>
              <c:strCache>
                <c:ptCount val="12"/>
                <c:pt idx="0">
                  <c:v>Enero</c:v>
                </c:pt>
                <c:pt idx="1">
                  <c:v>Febrero</c:v>
                </c:pt>
                <c:pt idx="2">
                  <c:v>Marzo</c:v>
                </c:pt>
                <c:pt idx="3">
                  <c:v>Abril</c:v>
                </c:pt>
                <c:pt idx="4">
                  <c:v>Mayo</c:v>
                </c:pt>
                <c:pt idx="5">
                  <c:v>Junio</c:v>
                </c:pt>
                <c:pt idx="6">
                  <c:v>Julio</c:v>
                </c:pt>
                <c:pt idx="7">
                  <c:v>Agosto</c:v>
                </c:pt>
                <c:pt idx="8">
                  <c:v>Septiembre</c:v>
                </c:pt>
                <c:pt idx="9">
                  <c:v>Octubre</c:v>
                </c:pt>
                <c:pt idx="10">
                  <c:v>Noviembre</c:v>
                </c:pt>
                <c:pt idx="11">
                  <c:v>Diciembre</c:v>
                </c:pt>
              </c:strCache>
            </c:strRef>
          </c:cat>
          <c:val>
            <c:numRef>
              <c:f>Hoja4!$B$4:$M$4</c:f>
              <c:numCache>
                <c:formatCode>General</c:formatCode>
                <c:ptCount val="12"/>
                <c:pt idx="0">
                  <c:v>2380</c:v>
                </c:pt>
                <c:pt idx="1">
                  <c:v>2256</c:v>
                </c:pt>
                <c:pt idx="2">
                  <c:v>2223</c:v>
                </c:pt>
                <c:pt idx="3">
                  <c:v>2170</c:v>
                </c:pt>
                <c:pt idx="4">
                  <c:v>2083</c:v>
                </c:pt>
                <c:pt idx="5">
                  <c:v>2054</c:v>
                </c:pt>
                <c:pt idx="6">
                  <c:v>2099</c:v>
                </c:pt>
                <c:pt idx="7">
                  <c:v>2159</c:v>
                </c:pt>
                <c:pt idx="8">
                  <c:v>2085</c:v>
                </c:pt>
                <c:pt idx="9">
                  <c:v>2070</c:v>
                </c:pt>
                <c:pt idx="10">
                  <c:v>2082</c:v>
                </c:pt>
                <c:pt idx="11">
                  <c:v>2014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48F-4447-970F-6DAE9DABCA23}"/>
            </c:ext>
          </c:extLst>
        </c:ser>
        <c:ser>
          <c:idx val="3"/>
          <c:order val="3"/>
          <c:tx>
            <c:strRef>
              <c:f>Hoja4!$A$5</c:f>
              <c:strCache>
                <c:ptCount val="1"/>
                <c:pt idx="0">
                  <c:v>2023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Hoja4!$B$1:$M$1</c:f>
              <c:strCache>
                <c:ptCount val="12"/>
                <c:pt idx="0">
                  <c:v>Enero</c:v>
                </c:pt>
                <c:pt idx="1">
                  <c:v>Febrero</c:v>
                </c:pt>
                <c:pt idx="2">
                  <c:v>Marzo</c:v>
                </c:pt>
                <c:pt idx="3">
                  <c:v>Abril</c:v>
                </c:pt>
                <c:pt idx="4">
                  <c:v>Mayo</c:v>
                </c:pt>
                <c:pt idx="5">
                  <c:v>Junio</c:v>
                </c:pt>
                <c:pt idx="6">
                  <c:v>Julio</c:v>
                </c:pt>
                <c:pt idx="7">
                  <c:v>Agosto</c:v>
                </c:pt>
                <c:pt idx="8">
                  <c:v>Septiembre</c:v>
                </c:pt>
                <c:pt idx="9">
                  <c:v>Octubre</c:v>
                </c:pt>
                <c:pt idx="10">
                  <c:v>Noviembre</c:v>
                </c:pt>
                <c:pt idx="11">
                  <c:v>Diciembre</c:v>
                </c:pt>
              </c:strCache>
            </c:strRef>
          </c:cat>
          <c:val>
            <c:numRef>
              <c:f>Hoja4!$B$5:$M$5</c:f>
              <c:numCache>
                <c:formatCode>General</c:formatCode>
                <c:ptCount val="12"/>
                <c:pt idx="0">
                  <c:v>2071</c:v>
                </c:pt>
                <c:pt idx="1">
                  <c:v>2079</c:v>
                </c:pt>
                <c:pt idx="2">
                  <c:v>2083</c:v>
                </c:pt>
                <c:pt idx="3">
                  <c:v>2083</c:v>
                </c:pt>
                <c:pt idx="4">
                  <c:v>2025</c:v>
                </c:pt>
                <c:pt idx="5">
                  <c:v>2025</c:v>
                </c:pt>
                <c:pt idx="6">
                  <c:v>2083</c:v>
                </c:pt>
                <c:pt idx="7">
                  <c:v>2113</c:v>
                </c:pt>
                <c:pt idx="8">
                  <c:v>2058</c:v>
                </c:pt>
                <c:pt idx="9">
                  <c:v>2060</c:v>
                </c:pt>
                <c:pt idx="10">
                  <c:v>2035</c:v>
                </c:pt>
                <c:pt idx="11">
                  <c:v>2030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048F-4447-970F-6DAE9DABCA23}"/>
            </c:ext>
          </c:extLst>
        </c:ser>
        <c:ser>
          <c:idx val="4"/>
          <c:order val="4"/>
          <c:tx>
            <c:strRef>
              <c:f>Hoja4!$A$6</c:f>
              <c:strCache>
                <c:ptCount val="1"/>
                <c:pt idx="0">
                  <c:v>2024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Hoja4!$B$1:$M$1</c:f>
              <c:strCache>
                <c:ptCount val="12"/>
                <c:pt idx="0">
                  <c:v>Enero</c:v>
                </c:pt>
                <c:pt idx="1">
                  <c:v>Febrero</c:v>
                </c:pt>
                <c:pt idx="2">
                  <c:v>Marzo</c:v>
                </c:pt>
                <c:pt idx="3">
                  <c:v>Abril</c:v>
                </c:pt>
                <c:pt idx="4">
                  <c:v>Mayo</c:v>
                </c:pt>
                <c:pt idx="5">
                  <c:v>Junio</c:v>
                </c:pt>
                <c:pt idx="6">
                  <c:v>Julio</c:v>
                </c:pt>
                <c:pt idx="7">
                  <c:v>Agosto</c:v>
                </c:pt>
                <c:pt idx="8">
                  <c:v>Septiembre</c:v>
                </c:pt>
                <c:pt idx="9">
                  <c:v>Octubre</c:v>
                </c:pt>
                <c:pt idx="10">
                  <c:v>Noviembre</c:v>
                </c:pt>
                <c:pt idx="11">
                  <c:v>Diciembre</c:v>
                </c:pt>
              </c:strCache>
            </c:strRef>
          </c:cat>
          <c:val>
            <c:numRef>
              <c:f>Hoja4!$B$6:$M$6</c:f>
              <c:numCache>
                <c:formatCode>General</c:formatCode>
                <c:ptCount val="12"/>
                <c:pt idx="0">
                  <c:v>2083</c:v>
                </c:pt>
                <c:pt idx="1">
                  <c:v>2064</c:v>
                </c:pt>
                <c:pt idx="2">
                  <c:v>2027</c:v>
                </c:pt>
                <c:pt idx="3">
                  <c:v>2027</c:v>
                </c:pt>
                <c:pt idx="4">
                  <c:v>2031</c:v>
                </c:pt>
                <c:pt idx="5">
                  <c:v>1994</c:v>
                </c:pt>
                <c:pt idx="6">
                  <c:v>2130</c:v>
                </c:pt>
                <c:pt idx="7">
                  <c:v>2130</c:v>
                </c:pt>
                <c:pt idx="8">
                  <c:v>2085</c:v>
                </c:pt>
                <c:pt idx="9">
                  <c:v>2032</c:v>
                </c:pt>
                <c:pt idx="10">
                  <c:v>2003</c:v>
                </c:pt>
                <c:pt idx="11">
                  <c:v>1979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048F-4447-970F-6DAE9DABCA23}"/>
            </c:ext>
          </c:extLst>
        </c:ser>
        <c:ser>
          <c:idx val="5"/>
          <c:order val="5"/>
          <c:tx>
            <c:strRef>
              <c:f>Hoja4!$A$7</c:f>
              <c:strCache>
                <c:ptCount val="1"/>
                <c:pt idx="0">
                  <c:v>2025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Hoja4!$B$1:$M$1</c:f>
              <c:strCache>
                <c:ptCount val="12"/>
                <c:pt idx="0">
                  <c:v>Enero</c:v>
                </c:pt>
                <c:pt idx="1">
                  <c:v>Febrero</c:v>
                </c:pt>
                <c:pt idx="2">
                  <c:v>Marzo</c:v>
                </c:pt>
                <c:pt idx="3">
                  <c:v>Abril</c:v>
                </c:pt>
                <c:pt idx="4">
                  <c:v>Mayo</c:v>
                </c:pt>
                <c:pt idx="5">
                  <c:v>Junio</c:v>
                </c:pt>
                <c:pt idx="6">
                  <c:v>Julio</c:v>
                </c:pt>
                <c:pt idx="7">
                  <c:v>Agosto</c:v>
                </c:pt>
                <c:pt idx="8">
                  <c:v>Septiembre</c:v>
                </c:pt>
                <c:pt idx="9">
                  <c:v>Octubre</c:v>
                </c:pt>
                <c:pt idx="10">
                  <c:v>Noviembre</c:v>
                </c:pt>
                <c:pt idx="11">
                  <c:v>Diciembre</c:v>
                </c:pt>
              </c:strCache>
            </c:strRef>
          </c:cat>
          <c:val>
            <c:numRef>
              <c:f>Hoja4!$B$7:$M$7</c:f>
              <c:numCache>
                <c:formatCode>General</c:formatCode>
                <c:ptCount val="12"/>
                <c:pt idx="0">
                  <c:v>1986</c:v>
                </c:pt>
                <c:pt idx="1">
                  <c:v>1948</c:v>
                </c:pt>
                <c:pt idx="2">
                  <c:v>1961</c:v>
                </c:pt>
                <c:pt idx="3">
                  <c:v>1909</c:v>
                </c:pt>
                <c:pt idx="4">
                  <c:v>1882</c:v>
                </c:pt>
                <c:pt idx="5">
                  <c:v>1867</c:v>
                </c:pt>
                <c:pt idx="6">
                  <c:v>1944</c:v>
                </c:pt>
                <c:pt idx="7">
                  <c:v>1925</c:v>
                </c:pt>
                <c:pt idx="8">
                  <c:v>1892</c:v>
                </c:pt>
                <c:pt idx="9">
                  <c:v>1899</c:v>
                </c:pt>
                <c:pt idx="10">
                  <c:v>1885</c:v>
                </c:pt>
                <c:pt idx="11">
                  <c:v>1869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23D-4D5C-9CFF-3DF48164A4C8}"/>
            </c:ext>
          </c:extLst>
        </c:ser>
        <c:ser>
          <c:idx val="6"/>
          <c:order val="6"/>
          <c:tx>
            <c:strRef>
              <c:f>Hoja4!$A$8</c:f>
              <c:strCache>
                <c:ptCount val="1"/>
                <c:pt idx="0">
                  <c:v>2026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Hoja4!$B$1:$M$1</c:f>
              <c:strCache>
                <c:ptCount val="12"/>
                <c:pt idx="0">
                  <c:v>Enero</c:v>
                </c:pt>
                <c:pt idx="1">
                  <c:v>Febrero</c:v>
                </c:pt>
                <c:pt idx="2">
                  <c:v>Marzo</c:v>
                </c:pt>
                <c:pt idx="3">
                  <c:v>Abril</c:v>
                </c:pt>
                <c:pt idx="4">
                  <c:v>Mayo</c:v>
                </c:pt>
                <c:pt idx="5">
                  <c:v>Junio</c:v>
                </c:pt>
                <c:pt idx="6">
                  <c:v>Julio</c:v>
                </c:pt>
                <c:pt idx="7">
                  <c:v>Agosto</c:v>
                </c:pt>
                <c:pt idx="8">
                  <c:v>Septiembre</c:v>
                </c:pt>
                <c:pt idx="9">
                  <c:v>Octubre</c:v>
                </c:pt>
                <c:pt idx="10">
                  <c:v>Noviembre</c:v>
                </c:pt>
                <c:pt idx="11">
                  <c:v>Diciembre</c:v>
                </c:pt>
              </c:strCache>
            </c:strRef>
          </c:cat>
          <c:val>
            <c:numRef>
              <c:f>Hoja4!$B$8:$M$8</c:f>
              <c:numCache>
                <c:formatCode>General</c:formatCode>
                <c:ptCount val="12"/>
                <c:pt idx="0">
                  <c:v>1873</c:v>
                </c:pt>
                <c:pt idx="1">
                  <c:v>1927</c:v>
                </c:pt>
                <c:pt idx="2">
                  <c:v>1954</c:v>
                </c:pt>
                <c:pt idx="3">
                  <c:v>1884</c:v>
                </c:pt>
                <c:pt idx="4">
                  <c:v>1884</c:v>
                </c:pt>
                <c:pt idx="5">
                  <c:v>1854</c:v>
                </c:pt>
                <c:pt idx="6">
                  <c:v>1914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EC8-4DB7-9134-709FE4E9DAF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89013080"/>
        <c:axId val="389013408"/>
      </c:barChart>
      <c:catAx>
        <c:axId val="3890130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389013408"/>
        <c:crosses val="autoZero"/>
        <c:auto val="1"/>
        <c:lblAlgn val="ctr"/>
        <c:lblOffset val="100"/>
        <c:noMultiLvlLbl val="0"/>
      </c:catAx>
      <c:valAx>
        <c:axId val="3890134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3890130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8413009451208581"/>
          <c:y val="0.90337413818451939"/>
          <c:w val="0.63578618681769483"/>
          <c:h val="6.284482291674727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rtl="0"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cap="none" spc="2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baseline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PARO POR ACTIVIDAD ECONÓMICA</a:t>
            </a:r>
          </a:p>
        </c:rich>
      </c:tx>
      <c:layout>
        <c:manualLayout>
          <c:xMode val="edge"/>
          <c:yMode val="edge"/>
          <c:x val="1.1919506597801283E-3"/>
          <c:y val="0.34091362790003205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cap="none" spc="2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19237073905148172"/>
          <c:y val="0.46847697209036238"/>
          <c:w val="0.65235689391186036"/>
          <c:h val="0.47054316677334163"/>
        </c:manualLayout>
      </c:layout>
      <c:pie3DChart>
        <c:varyColors val="1"/>
        <c:ser>
          <c:idx val="0"/>
          <c:order val="0"/>
          <c:dPt>
            <c:idx val="0"/>
            <c:bubble3D val="0"/>
            <c:spPr>
              <a:solidFill>
                <a:srgbClr val="FFFF00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1-660C-4468-A285-67681E0F2C7E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2">
                      <a:lumMod val="110000"/>
                      <a:satMod val="105000"/>
                      <a:tint val="67000"/>
                    </a:schemeClr>
                  </a:gs>
                  <a:gs pos="50000">
                    <a:schemeClr val="accent2">
                      <a:lumMod val="105000"/>
                      <a:satMod val="103000"/>
                      <a:tint val="73000"/>
                    </a:schemeClr>
                  </a:gs>
                  <a:gs pos="100000">
                    <a:schemeClr val="accent2">
                      <a:lumMod val="105000"/>
                      <a:satMod val="109000"/>
                      <a:tint val="81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3-660C-4468-A285-67681E0F2C7E}"/>
              </c:ext>
            </c:extLst>
          </c:dPt>
          <c:dPt>
            <c:idx val="2"/>
            <c:bubble3D val="0"/>
            <c:spPr>
              <a:solidFill>
                <a:schemeClr val="accent6">
                  <a:lumMod val="60000"/>
                  <a:lumOff val="40000"/>
                </a:schemeClr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5-660C-4468-A285-67681E0F2C7E}"/>
              </c:ext>
            </c:extLst>
          </c:dPt>
          <c:dPt>
            <c:idx val="3"/>
            <c:bubble3D val="0"/>
            <c:spPr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7-660C-4468-A285-67681E0F2C7E}"/>
              </c:ext>
            </c:extLst>
          </c:dPt>
          <c:dPt>
            <c:idx val="4"/>
            <c:bubble3D val="0"/>
            <c:spPr>
              <a:gradFill rotWithShape="1">
                <a:gsLst>
                  <a:gs pos="0">
                    <a:schemeClr val="accent5">
                      <a:lumMod val="110000"/>
                      <a:satMod val="105000"/>
                      <a:tint val="67000"/>
                    </a:schemeClr>
                  </a:gs>
                  <a:gs pos="50000">
                    <a:schemeClr val="accent5">
                      <a:lumMod val="105000"/>
                      <a:satMod val="103000"/>
                      <a:tint val="73000"/>
                    </a:schemeClr>
                  </a:gs>
                  <a:gs pos="100000">
                    <a:schemeClr val="accent5">
                      <a:lumMod val="105000"/>
                      <a:satMod val="109000"/>
                      <a:tint val="81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9-660C-4468-A285-67681E0F2C7E}"/>
              </c:ext>
            </c:extLst>
          </c:dPt>
          <c:dLbls>
            <c:dLbl>
              <c:idx val="0"/>
              <c:layout>
                <c:manualLayout>
                  <c:x val="2.3736258828380142E-2"/>
                  <c:y val="-7.118042062923953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0,2%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660C-4468-A285-67681E0F2C7E}"/>
                </c:ext>
              </c:extLst>
            </c:dLbl>
            <c:dLbl>
              <c:idx val="1"/>
              <c:layout>
                <c:manualLayout>
                  <c:x val="-1.6440698755587901E-2"/>
                  <c:y val="2.5974025974025976E-2"/>
                </c:manualLayout>
              </c:layout>
              <c:tx>
                <c:rich>
                  <a:bodyPr/>
                  <a:lstStyle/>
                  <a:p>
                    <a:r>
                      <a:rPr lang="en-US" baseline="0"/>
                      <a:t>
</a:t>
                    </a:r>
                    <a:fld id="{A2C657F0-8EB1-4F2E-9D19-6BF0B2D5FF84}" type="PERCENTAGE">
                      <a:rPr lang="en-US" baseline="0"/>
                      <a:pPr/>
                      <a:t>[PORCENTAJE]</a:t>
                    </a:fld>
                    <a:endParaRPr lang="en-US" baseline="0"/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660C-4468-A285-67681E0F2C7E}"/>
                </c:ext>
              </c:extLst>
            </c:dLbl>
            <c:dLbl>
              <c:idx val="2"/>
              <c:layout>
                <c:manualLayout>
                  <c:x val="-1.6440698755587978E-2"/>
                  <c:y val="2.1645021645021644E-2"/>
                </c:manualLayout>
              </c:layout>
              <c:tx>
                <c:rich>
                  <a:bodyPr/>
                  <a:lstStyle/>
                  <a:p>
                    <a:r>
                      <a:rPr lang="en-US" baseline="0"/>
                      <a:t>
</a:t>
                    </a:r>
                    <a:fld id="{A61FDC89-DD06-460F-94CA-34F9ACD9C12B}" type="PERCENTAGE">
                      <a:rPr lang="en-US" baseline="0"/>
                      <a:pPr/>
                      <a:t>[PORCENTAJE]</a:t>
                    </a:fld>
                    <a:endParaRPr lang="en-US" baseline="0"/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660C-4468-A285-67681E0F2C7E}"/>
                </c:ext>
              </c:extLst>
            </c:dLbl>
            <c:dLbl>
              <c:idx val="3"/>
              <c:layout>
                <c:manualLayout>
                  <c:x val="7.5000008090894979E-2"/>
                  <c:y val="-0.25270579813886906"/>
                </c:manualLayout>
              </c:layout>
              <c:tx>
                <c:rich>
                  <a:bodyPr/>
                  <a:lstStyle/>
                  <a:p>
                    <a:r>
                      <a:rPr lang="en-US" baseline="0"/>
                      <a:t>
</a:t>
                    </a:r>
                    <a:fld id="{8AADD269-5A78-43A0-839A-D496DBAB4CBA}" type="PERCENTAGE">
                      <a:rPr lang="en-US" baseline="0"/>
                      <a:pPr/>
                      <a:t>[PORCENTAJE]</a:t>
                    </a:fld>
                    <a:endParaRPr lang="en-US" baseline="0"/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7-660C-4468-A285-67681E0F2C7E}"/>
                </c:ext>
              </c:extLst>
            </c:dLbl>
            <c:dLbl>
              <c:idx val="4"/>
              <c:layout>
                <c:manualLayout>
                  <c:x val="-4.1101746888969944E-3"/>
                  <c:y val="3.0303030303030304E-2"/>
                </c:manualLayout>
              </c:layout>
              <c:tx>
                <c:rich>
                  <a:bodyPr/>
                  <a:lstStyle/>
                  <a:p>
                    <a:r>
                      <a:rPr lang="en-US" baseline="0"/>
                      <a:t>
</a:t>
                    </a:r>
                    <a:fld id="{83774D70-BD0A-403F-BD43-2765F48280B3}" type="PERCENTAGE">
                      <a:rPr lang="en-US" baseline="0"/>
                      <a:pPr/>
                      <a:t>[PORCENTAJE]</a:t>
                    </a:fld>
                    <a:endParaRPr lang="en-US" baseline="0"/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9-660C-4468-A285-67681E0F2C7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tx1">
                      <a:lumMod val="35000"/>
                      <a:lumOff val="65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'[Gráfico 2 en Microsoft PowerPoint]Hoja1'!$A$27:$A$31</c:f>
              <c:strCache>
                <c:ptCount val="5"/>
                <c:pt idx="0">
                  <c:v>AGRICULTURA / SIN EMPLEO ANTERIOR</c:v>
                </c:pt>
                <c:pt idx="1">
                  <c:v>INDUSTRIA</c:v>
                </c:pt>
                <c:pt idx="2">
                  <c:v>CONSTRUCCIÓN</c:v>
                </c:pt>
                <c:pt idx="3">
                  <c:v>SERVICIOS</c:v>
                </c:pt>
                <c:pt idx="4">
                  <c:v>SIN EMPLEO ANTERIOR</c:v>
                </c:pt>
              </c:strCache>
            </c:strRef>
          </c:cat>
          <c:val>
            <c:numRef>
              <c:f>'[Gráfico 2 en Microsoft PowerPoint]Hoja1'!$B$27:$B$31</c:f>
              <c:numCache>
                <c:formatCode>General</c:formatCode>
                <c:ptCount val="5"/>
                <c:pt idx="0">
                  <c:v>2</c:v>
                </c:pt>
                <c:pt idx="1">
                  <c:v>93</c:v>
                </c:pt>
                <c:pt idx="2">
                  <c:v>84</c:v>
                </c:pt>
                <c:pt idx="3" formatCode="#,##0">
                  <c:v>1629</c:v>
                </c:pt>
                <c:pt idx="4">
                  <c:v>46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660C-4468-A285-67681E0F2C7E}"/>
            </c:ext>
          </c:extLst>
        </c:ser>
        <c:dLbls>
          <c:dLblPos val="outEnd"/>
          <c:showLegendKey val="0"/>
          <c:showVal val="0"/>
          <c:showCatName val="1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4.9999926866714915E-2"/>
          <c:y val="0.48106009476088218"/>
          <c:w val="0.29112475579577218"/>
          <c:h val="0.49296587926509189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rtl="0">
            <a:defRPr sz="900" b="0" i="0" u="none" strike="noStrike" kern="1200" baseline="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  <c:userShapes r:id="rId4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65">
  <cs:axisTitle>
    <cs:lnRef idx="0"/>
    <cs:fillRef idx="0"/>
    <cs:effectRef idx="0"/>
    <cs:fontRef idx="minor">
      <a:schemeClr val="tx1">
        <a:lumMod val="50000"/>
        <a:lumOff val="50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>
  <cs:dataPoint3D>
    <cs:lnRef idx="0"/>
    <cs:fillRef idx="2">
      <cs:styleClr val="auto"/>
    </cs:fillRef>
    <cs:effectRef idx="1"/>
    <cs:fontRef idx="minor">
      <a:schemeClr val="dk1"/>
    </cs:fontRef>
    <cs:spPr/>
  </cs:dataPoint3D>
  <cs:dataPointLine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158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4"/>
  <cs:dataPointWirefram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50000"/>
        <a:lumOff val="50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1400" kern="1200" cap="none" spc="20" baseline="0"/>
  </cs:title>
  <cs:trendlin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65">
  <cs:axisTitle>
    <cs:lnRef idx="0"/>
    <cs:fillRef idx="0"/>
    <cs:effectRef idx="0"/>
    <cs:fontRef idx="minor">
      <a:schemeClr val="tx1">
        <a:lumMod val="50000"/>
        <a:lumOff val="50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>
  <cs:dataPoint3D>
    <cs:lnRef idx="0"/>
    <cs:fillRef idx="2">
      <cs:styleClr val="auto"/>
    </cs:fillRef>
    <cs:effectRef idx="1"/>
    <cs:fontRef idx="minor">
      <a:schemeClr val="dk1"/>
    </cs:fontRef>
    <cs:spPr/>
  </cs:dataPoint3D>
  <cs:dataPointLine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158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4"/>
  <cs:dataPointWirefram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50000"/>
        <a:lumOff val="50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1400" kern="1200" cap="none" spc="20" baseline="0"/>
  </cs:title>
  <cs:trendlin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65">
  <cs:axisTitle>
    <cs:lnRef idx="0"/>
    <cs:fillRef idx="0"/>
    <cs:effectRef idx="0"/>
    <cs:fontRef idx="minor">
      <a:schemeClr val="tx1">
        <a:lumMod val="50000"/>
        <a:lumOff val="50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>
  <cs:dataPoint3D>
    <cs:lnRef idx="0"/>
    <cs:fillRef idx="2">
      <cs:styleClr val="auto"/>
    </cs:fillRef>
    <cs:effectRef idx="1"/>
    <cs:fontRef idx="minor">
      <a:schemeClr val="dk1"/>
    </cs:fontRef>
    <cs:spPr/>
  </cs:dataPoint3D>
  <cs:dataPointLine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158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4"/>
  <cs:dataPointWirefram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50000"/>
        <a:lumOff val="50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1400" kern="1200" cap="none" spc="20" baseline="0"/>
  </cs:title>
  <cs:trendlin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0.21085</cdr:x>
      <cdr:y>0.48651</cdr:y>
    </cdr:from>
    <cdr:to>
      <cdr:x>0.31874</cdr:x>
      <cdr:y>0.52853</cdr:y>
    </cdr:to>
    <cdr:sp macro="" textlink="">
      <cdr:nvSpPr>
        <cdr:cNvPr id="2" name="Rectángulo 1"/>
        <cdr:cNvSpPr/>
      </cdr:nvSpPr>
      <cdr:spPr>
        <a:xfrm xmlns:a="http://schemas.openxmlformats.org/drawingml/2006/main">
          <a:off x="1302986" y="1489075"/>
          <a:ext cx="666750" cy="128588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  <a:ln xmlns:a="http://schemas.openxmlformats.org/drawingml/2006/main">
          <a:solidFill>
            <a:schemeClr val="bg1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es-ES"/>
        </a:p>
      </cdr:txBody>
    </cdr:sp>
  </cdr:relSizeAnchor>
</c:userShap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995312"/>
            <a:ext cx="5829300" cy="4244622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6403623"/>
            <a:ext cx="5143500" cy="2943577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0537BA-5B00-48ED-ABEF-972A85EF3349}" type="datetimeFigureOut">
              <a:rPr lang="es-ES" smtClean="0"/>
              <a:t>11/09/2026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807F6-DF0B-482D-9F9D-AA45F04A33A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055554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0537BA-5B00-48ED-ABEF-972A85EF3349}" type="datetimeFigureOut">
              <a:rPr lang="es-ES" smtClean="0"/>
              <a:t>11/09/2026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807F6-DF0B-482D-9F9D-AA45F04A33A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106623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3039537"/>
            <a:ext cx="5915025" cy="5071532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8159048"/>
            <a:ext cx="5915025" cy="266699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0537BA-5B00-48ED-ABEF-972A85EF3349}" type="datetimeFigureOut">
              <a:rPr lang="es-ES" smtClean="0"/>
              <a:t>11/09/2026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807F6-DF0B-482D-9F9D-AA45F04A33A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742937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3245556"/>
            <a:ext cx="2914650" cy="7735712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3245556"/>
            <a:ext cx="2914650" cy="7735712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0537BA-5B00-48ED-ABEF-972A85EF3349}" type="datetimeFigureOut">
              <a:rPr lang="es-ES" smtClean="0"/>
              <a:t>11/09/2026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807F6-DF0B-482D-9F9D-AA45F04A33A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007060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49114"/>
            <a:ext cx="5915025" cy="2356556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988734"/>
            <a:ext cx="2901255" cy="146473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4453467"/>
            <a:ext cx="2901255" cy="6550379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988734"/>
            <a:ext cx="2915543" cy="146473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4453467"/>
            <a:ext cx="2915543" cy="6550379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0537BA-5B00-48ED-ABEF-972A85EF3349}" type="datetimeFigureOut">
              <a:rPr lang="es-ES" smtClean="0"/>
              <a:t>11/09/2026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807F6-DF0B-482D-9F9D-AA45F04A33A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103955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0537BA-5B00-48ED-ABEF-972A85EF3349}" type="datetimeFigureOut">
              <a:rPr lang="es-ES" smtClean="0"/>
              <a:t>11/09/2026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807F6-DF0B-482D-9F9D-AA45F04A33A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017751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0537BA-5B00-48ED-ABEF-972A85EF3349}" type="datetimeFigureOut">
              <a:rPr lang="es-ES" smtClean="0"/>
              <a:t>11/09/2026</a:t>
            </a:fld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807F6-DF0B-482D-9F9D-AA45F04A33A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646532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812800"/>
            <a:ext cx="2211884" cy="28448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755425"/>
            <a:ext cx="3471863" cy="8664222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3657600"/>
            <a:ext cx="2211884" cy="6776156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0537BA-5B00-48ED-ABEF-972A85EF3349}" type="datetimeFigureOut">
              <a:rPr lang="es-ES" smtClean="0"/>
              <a:t>11/09/2026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807F6-DF0B-482D-9F9D-AA45F04A33A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912020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812800"/>
            <a:ext cx="2211884" cy="28448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755425"/>
            <a:ext cx="3471863" cy="8664222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3657600"/>
            <a:ext cx="2211884" cy="6776156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0537BA-5B00-48ED-ABEF-972A85EF3349}" type="datetimeFigureOut">
              <a:rPr lang="es-ES" smtClean="0"/>
              <a:t>11/09/2026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807F6-DF0B-482D-9F9D-AA45F04A33A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880644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0537BA-5B00-48ED-ABEF-972A85EF3349}" type="datetimeFigureOut">
              <a:rPr lang="es-ES" smtClean="0"/>
              <a:t>11/09/2026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807F6-DF0B-482D-9F9D-AA45F04A33A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443142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649111"/>
            <a:ext cx="1478756" cy="10332156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649111"/>
            <a:ext cx="4350544" cy="10332156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0537BA-5B00-48ED-ABEF-972A85EF3349}" type="datetimeFigureOut">
              <a:rPr lang="es-ES" smtClean="0"/>
              <a:t>11/09/2026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807F6-DF0B-482D-9F9D-AA45F04A33A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434292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649114"/>
            <a:ext cx="5915025" cy="23565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3245556"/>
            <a:ext cx="5915025" cy="77357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11300181"/>
            <a:ext cx="154305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0537BA-5B00-48ED-ABEF-972A85EF3349}" type="datetimeFigureOut">
              <a:rPr lang="es-ES" smtClean="0"/>
              <a:t>11/09/2026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11300181"/>
            <a:ext cx="2314575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11300181"/>
            <a:ext cx="154305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3807F6-DF0B-482D-9F9D-AA45F04A33A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39765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Relationship Id="rId5" Type="http://schemas.openxmlformats.org/officeDocument/2006/relationships/chart" Target="../charts/chart4.xml"/><Relationship Id="rId4" Type="http://schemas.openxmlformats.org/officeDocument/2006/relationships/chart" Target="../charts/char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4" name="Conector recto 43"/>
          <p:cNvCxnSpPr/>
          <p:nvPr/>
        </p:nvCxnSpPr>
        <p:spPr>
          <a:xfrm>
            <a:off x="333375" y="7761534"/>
            <a:ext cx="6153150" cy="9525"/>
          </a:xfrm>
          <a:prstGeom prst="line">
            <a:avLst/>
          </a:prstGeom>
          <a:ln w="95250">
            <a:solidFill>
              <a:schemeClr val="accent1">
                <a:alpha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Conector recto 39"/>
          <p:cNvCxnSpPr/>
          <p:nvPr/>
        </p:nvCxnSpPr>
        <p:spPr>
          <a:xfrm>
            <a:off x="333375" y="4061572"/>
            <a:ext cx="6153150" cy="9525"/>
          </a:xfrm>
          <a:prstGeom prst="line">
            <a:avLst/>
          </a:prstGeom>
          <a:ln w="95250">
            <a:solidFill>
              <a:schemeClr val="accent1">
                <a:alpha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3" name="Gráfico 3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68731141"/>
              </p:ext>
            </p:extLst>
          </p:nvPr>
        </p:nvGraphicFramePr>
        <p:xfrm>
          <a:off x="175328" y="3388441"/>
          <a:ext cx="6539797" cy="20474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cxnSp>
        <p:nvCxnSpPr>
          <p:cNvPr id="43" name="Conector recto 42"/>
          <p:cNvCxnSpPr/>
          <p:nvPr/>
        </p:nvCxnSpPr>
        <p:spPr>
          <a:xfrm>
            <a:off x="333375" y="5820002"/>
            <a:ext cx="6153150" cy="9525"/>
          </a:xfrm>
          <a:prstGeom prst="line">
            <a:avLst/>
          </a:prstGeom>
          <a:ln w="95250">
            <a:solidFill>
              <a:schemeClr val="accent1">
                <a:alpha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ector recto 22"/>
          <p:cNvCxnSpPr/>
          <p:nvPr/>
        </p:nvCxnSpPr>
        <p:spPr>
          <a:xfrm>
            <a:off x="333375" y="2295525"/>
            <a:ext cx="6153150" cy="9525"/>
          </a:xfrm>
          <a:prstGeom prst="line">
            <a:avLst/>
          </a:prstGeom>
          <a:ln w="95250">
            <a:solidFill>
              <a:schemeClr val="accent1">
                <a:alpha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2" name="Gráfico 3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45443896"/>
              </p:ext>
            </p:extLst>
          </p:nvPr>
        </p:nvGraphicFramePr>
        <p:xfrm>
          <a:off x="0" y="1836346"/>
          <a:ext cx="6851480" cy="197282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Rectángulo 3">
            <a:extLst>
              <a:ext uri="{FF2B5EF4-FFF2-40B4-BE49-F238E27FC236}">
                <a16:creationId xmlns:a16="http://schemas.microsoft.com/office/drawing/2014/main" id="{BC94CCF9-17D3-FBAE-4B94-02993B423A93}"/>
              </a:ext>
            </a:extLst>
          </p:cNvPr>
          <p:cNvSpPr/>
          <p:nvPr/>
        </p:nvSpPr>
        <p:spPr>
          <a:xfrm>
            <a:off x="0" y="0"/>
            <a:ext cx="6858000" cy="694208"/>
          </a:xfrm>
          <a:prstGeom prst="rect">
            <a:avLst/>
          </a:prstGeom>
          <a:solidFill>
            <a:srgbClr val="D6BE9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ercu Pro" panose="02000506040000020004" pitchFamily="50" charset="0"/>
              </a:rPr>
              <a:t>PARO REGISTRADO EN POZUELO DE </a:t>
            </a:r>
            <a:r>
              <a:rPr lang="es-E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ercu Pro" panose="02000506040000020004" pitchFamily="50" charset="0"/>
              </a:rPr>
              <a:t>ALARCÓN </a:t>
            </a:r>
          </a:p>
          <a:p>
            <a:pPr algn="ctr"/>
            <a:r>
              <a:rPr lang="es-E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ercu Pro" panose="02000506040000020004" pitchFamily="50" charset="0"/>
              </a:rPr>
              <a:t>JULIO DE  2026</a:t>
            </a:r>
            <a:endParaRPr lang="es-E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percu Pro" panose="02000506040000020004" pitchFamily="50" charset="0"/>
            </a:endParaRPr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9B439C3A-63C2-3B62-8305-B7F11BA0AEE0}"/>
              </a:ext>
            </a:extLst>
          </p:cNvPr>
          <p:cNvSpPr/>
          <p:nvPr/>
        </p:nvSpPr>
        <p:spPr>
          <a:xfrm>
            <a:off x="0" y="713258"/>
            <a:ext cx="2247900" cy="1104900"/>
          </a:xfrm>
          <a:prstGeom prst="rect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sz="1400" b="1" dirty="0">
                <a:latin typeface="Arial Narrow" panose="020B0606020202030204" pitchFamily="34" charset="0"/>
              </a:rPr>
              <a:t>VARIACION PERSONAS</a:t>
            </a:r>
          </a:p>
          <a:p>
            <a:pPr algn="ctr"/>
            <a:endParaRPr lang="es-ES" sz="1200" dirty="0"/>
          </a:p>
          <a:p>
            <a:pPr algn="ctr"/>
            <a:endParaRPr lang="es-ES" sz="1200" dirty="0"/>
          </a:p>
          <a:p>
            <a:pPr algn="ctr"/>
            <a:endParaRPr lang="es-ES" sz="1200" dirty="0"/>
          </a:p>
          <a:p>
            <a:pPr algn="ctr"/>
            <a:endParaRPr lang="es-ES" sz="1200" dirty="0"/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B6C872AB-A1B1-439D-444C-F83ABE1FD701}"/>
              </a:ext>
            </a:extLst>
          </p:cNvPr>
          <p:cNvSpPr txBox="1"/>
          <p:nvPr/>
        </p:nvSpPr>
        <p:spPr>
          <a:xfrm>
            <a:off x="234315" y="1027985"/>
            <a:ext cx="82336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200" b="1" dirty="0">
                <a:latin typeface="Arial Narrow" panose="020B0606020202030204" pitchFamily="34" charset="0"/>
              </a:rPr>
              <a:t>MENSUAL</a:t>
            </a: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B4152FDD-466A-8B14-200B-EC5BB3679A89}"/>
              </a:ext>
            </a:extLst>
          </p:cNvPr>
          <p:cNvSpPr txBox="1"/>
          <p:nvPr/>
        </p:nvSpPr>
        <p:spPr>
          <a:xfrm>
            <a:off x="1304925" y="1035605"/>
            <a:ext cx="62709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200" b="1" dirty="0" smtClean="0">
                <a:latin typeface="Arial Narrow" panose="020B0606020202030204" pitchFamily="34" charset="0"/>
              </a:rPr>
              <a:t>ANUAL</a:t>
            </a:r>
            <a:endParaRPr lang="es-ES" sz="1200" b="1" dirty="0">
              <a:latin typeface="Arial Narrow" panose="020B0606020202030204" pitchFamily="34" charset="0"/>
            </a:endParaRPr>
          </a:p>
        </p:txBody>
      </p:sp>
      <p:sp>
        <p:nvSpPr>
          <p:cNvPr id="28" name="Rectángulo 27">
            <a:extLst>
              <a:ext uri="{FF2B5EF4-FFF2-40B4-BE49-F238E27FC236}">
                <a16:creationId xmlns:a16="http://schemas.microsoft.com/office/drawing/2014/main" id="{12C40056-1930-5758-BFFD-C2FD86DFEEBC}"/>
              </a:ext>
            </a:extLst>
          </p:cNvPr>
          <p:cNvSpPr/>
          <p:nvPr/>
        </p:nvSpPr>
        <p:spPr>
          <a:xfrm>
            <a:off x="2305050" y="713258"/>
            <a:ext cx="2247900" cy="1104900"/>
          </a:xfrm>
          <a:prstGeom prst="rect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sz="1400" b="1" dirty="0">
                <a:latin typeface="Arial Narrow" panose="020B0606020202030204" pitchFamily="34" charset="0"/>
              </a:rPr>
              <a:t>% </a:t>
            </a:r>
            <a:r>
              <a:rPr lang="es-ES" sz="1400" b="1" dirty="0" smtClean="0">
                <a:latin typeface="Arial Narrow" panose="020B0606020202030204" pitchFamily="34" charset="0"/>
              </a:rPr>
              <a:t>VARIACIÓN </a:t>
            </a:r>
            <a:r>
              <a:rPr lang="es-ES" sz="1400" b="1" dirty="0">
                <a:latin typeface="Arial Narrow" panose="020B0606020202030204" pitchFamily="34" charset="0"/>
              </a:rPr>
              <a:t>DEL PARO</a:t>
            </a:r>
          </a:p>
          <a:p>
            <a:pPr algn="ctr"/>
            <a:endParaRPr lang="es-ES" sz="1200" dirty="0">
              <a:latin typeface="Apercu Pro" panose="02000506040000020004"/>
            </a:endParaRPr>
          </a:p>
          <a:p>
            <a:pPr algn="ctr"/>
            <a:endParaRPr lang="es-ES" sz="1200" dirty="0">
              <a:latin typeface="Apercu Pro" panose="02000506040000020004"/>
            </a:endParaRPr>
          </a:p>
          <a:p>
            <a:pPr algn="ctr"/>
            <a:endParaRPr lang="es-ES" sz="1200" dirty="0">
              <a:latin typeface="Apercu Pro" panose="02000506040000020004"/>
            </a:endParaRPr>
          </a:p>
          <a:p>
            <a:pPr algn="ctr"/>
            <a:endParaRPr lang="es-ES" sz="1200" dirty="0">
              <a:latin typeface="Apercu Pro" panose="02000506040000020004"/>
            </a:endParaRPr>
          </a:p>
        </p:txBody>
      </p:sp>
      <p:sp>
        <p:nvSpPr>
          <p:cNvPr id="35" name="Rectángulo 34">
            <a:extLst>
              <a:ext uri="{FF2B5EF4-FFF2-40B4-BE49-F238E27FC236}">
                <a16:creationId xmlns:a16="http://schemas.microsoft.com/office/drawing/2014/main" id="{8241D926-EAD7-3779-B1A1-53179019F712}"/>
              </a:ext>
            </a:extLst>
          </p:cNvPr>
          <p:cNvSpPr/>
          <p:nvPr/>
        </p:nvSpPr>
        <p:spPr>
          <a:xfrm>
            <a:off x="3619501" y="1297988"/>
            <a:ext cx="828000" cy="3600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>
                <a:solidFill>
                  <a:schemeClr val="tx1"/>
                </a:solidFill>
              </a:rPr>
              <a:t>-1,54%</a:t>
            </a:r>
            <a:endParaRPr lang="es-ES" b="1" dirty="0">
              <a:solidFill>
                <a:schemeClr val="tx1"/>
              </a:solidFill>
            </a:endParaRPr>
          </a:p>
        </p:txBody>
      </p:sp>
      <p:sp>
        <p:nvSpPr>
          <p:cNvPr id="36" name="Rectángulo 35">
            <a:extLst>
              <a:ext uri="{FF2B5EF4-FFF2-40B4-BE49-F238E27FC236}">
                <a16:creationId xmlns:a16="http://schemas.microsoft.com/office/drawing/2014/main" id="{76CDF72C-1729-F1AF-FF9F-098BC6FEB5D2}"/>
              </a:ext>
            </a:extLst>
          </p:cNvPr>
          <p:cNvSpPr/>
          <p:nvPr/>
        </p:nvSpPr>
        <p:spPr>
          <a:xfrm>
            <a:off x="4603580" y="713258"/>
            <a:ext cx="2247900" cy="1104900"/>
          </a:xfrm>
          <a:prstGeom prst="rect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 sz="1200" b="1" dirty="0">
              <a:latin typeface="Apercu Pro" panose="02000506040000020004"/>
            </a:endParaRPr>
          </a:p>
          <a:p>
            <a:pPr algn="ctr"/>
            <a:r>
              <a:rPr lang="es-ES" sz="1400" b="1" dirty="0">
                <a:latin typeface="Arial Narrow" panose="020B0606020202030204" pitchFamily="34" charset="0"/>
              </a:rPr>
              <a:t>DESEMPLEADOS </a:t>
            </a:r>
            <a:r>
              <a:rPr lang="es-ES" sz="1400" b="1" dirty="0" smtClean="0">
                <a:latin typeface="Arial Narrow" panose="020B0606020202030204" pitchFamily="34" charset="0"/>
              </a:rPr>
              <a:t>Y</a:t>
            </a:r>
          </a:p>
          <a:p>
            <a:pPr algn="ctr"/>
            <a:r>
              <a:rPr lang="es-ES" sz="1400" b="1" dirty="0" smtClean="0">
                <a:latin typeface="Arial Narrow" panose="020B0606020202030204" pitchFamily="34" charset="0"/>
              </a:rPr>
              <a:t>% </a:t>
            </a:r>
            <a:r>
              <a:rPr lang="es-ES" sz="1400" b="1" dirty="0">
                <a:latin typeface="Arial Narrow" panose="020B0606020202030204" pitchFamily="34" charset="0"/>
              </a:rPr>
              <a:t>DE DESEMPLEO</a:t>
            </a:r>
          </a:p>
          <a:p>
            <a:pPr algn="ctr"/>
            <a:endParaRPr lang="es-ES" sz="1200" dirty="0">
              <a:latin typeface="Apercu Pro" panose="02000506040000020004"/>
            </a:endParaRPr>
          </a:p>
          <a:p>
            <a:pPr algn="ctr"/>
            <a:endParaRPr lang="es-ES" sz="1200" dirty="0">
              <a:latin typeface="Apercu Pro" panose="02000506040000020004"/>
            </a:endParaRPr>
          </a:p>
          <a:p>
            <a:pPr algn="ctr"/>
            <a:endParaRPr lang="es-ES" sz="1200" dirty="0">
              <a:latin typeface="Apercu Pro" panose="02000506040000020004"/>
            </a:endParaRPr>
          </a:p>
          <a:p>
            <a:pPr algn="ctr"/>
            <a:endParaRPr lang="es-ES" sz="1200" dirty="0">
              <a:latin typeface="Apercu Pro" panose="02000506040000020004"/>
            </a:endParaRPr>
          </a:p>
        </p:txBody>
      </p:sp>
      <p:sp>
        <p:nvSpPr>
          <p:cNvPr id="37" name="Rectángulo 36">
            <a:extLst>
              <a:ext uri="{FF2B5EF4-FFF2-40B4-BE49-F238E27FC236}">
                <a16:creationId xmlns:a16="http://schemas.microsoft.com/office/drawing/2014/main" id="{F0B53582-61BE-A93C-B801-234EDE093B03}"/>
              </a:ext>
            </a:extLst>
          </p:cNvPr>
          <p:cNvSpPr/>
          <p:nvPr/>
        </p:nvSpPr>
        <p:spPr>
          <a:xfrm>
            <a:off x="4832752" y="1292390"/>
            <a:ext cx="828000" cy="35903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>
                <a:solidFill>
                  <a:schemeClr val="tx1"/>
                </a:solidFill>
              </a:rPr>
              <a:t>1.914</a:t>
            </a:r>
            <a:endParaRPr lang="es-ES" b="1" dirty="0">
              <a:solidFill>
                <a:schemeClr val="tx1"/>
              </a:solidFill>
            </a:endParaRPr>
          </a:p>
        </p:txBody>
      </p:sp>
      <p:sp>
        <p:nvSpPr>
          <p:cNvPr id="38" name="Rectángulo 37">
            <a:extLst>
              <a:ext uri="{FF2B5EF4-FFF2-40B4-BE49-F238E27FC236}">
                <a16:creationId xmlns:a16="http://schemas.microsoft.com/office/drawing/2014/main" id="{8F0C7FB2-FA72-484E-57C3-74A3E9D3F288}"/>
              </a:ext>
            </a:extLst>
          </p:cNvPr>
          <p:cNvSpPr/>
          <p:nvPr/>
        </p:nvSpPr>
        <p:spPr>
          <a:xfrm>
            <a:off x="5775958" y="1302644"/>
            <a:ext cx="828000" cy="36000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>
                <a:solidFill>
                  <a:schemeClr val="tx1"/>
                </a:solidFill>
              </a:rPr>
              <a:t>3,13%</a:t>
            </a:r>
            <a:endParaRPr lang="es-ES" b="1" dirty="0">
              <a:solidFill>
                <a:schemeClr val="tx1"/>
              </a:solidFill>
            </a:endParaRP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A1C38223-394D-BBD8-0C63-0695DA91F314}"/>
              </a:ext>
            </a:extLst>
          </p:cNvPr>
          <p:cNvSpPr/>
          <p:nvPr/>
        </p:nvSpPr>
        <p:spPr>
          <a:xfrm>
            <a:off x="1202590" y="1303129"/>
            <a:ext cx="828000" cy="3600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>
                <a:solidFill>
                  <a:schemeClr val="tx1"/>
                </a:solidFill>
              </a:rPr>
              <a:t>-30</a:t>
            </a:r>
            <a:endParaRPr lang="es-ES" b="1" dirty="0">
              <a:solidFill>
                <a:schemeClr val="tx1"/>
              </a:solidFill>
            </a:endParaRP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B5C80A0A-08EE-F429-AE8D-4B0B9FB572F1}"/>
              </a:ext>
            </a:extLst>
          </p:cNvPr>
          <p:cNvSpPr/>
          <p:nvPr/>
        </p:nvSpPr>
        <p:spPr>
          <a:xfrm>
            <a:off x="212301" y="1292522"/>
            <a:ext cx="828000" cy="3600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>
                <a:solidFill>
                  <a:schemeClr val="tx1"/>
                </a:solidFill>
              </a:rPr>
              <a:t>60</a:t>
            </a:r>
            <a:endParaRPr lang="es-ES" b="1" dirty="0">
              <a:solidFill>
                <a:schemeClr val="tx1"/>
              </a:solidFill>
            </a:endParaRP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BCD158A4-618C-07C5-CA9D-BAB891D09E7F}"/>
              </a:ext>
            </a:extLst>
          </p:cNvPr>
          <p:cNvSpPr/>
          <p:nvPr/>
        </p:nvSpPr>
        <p:spPr>
          <a:xfrm>
            <a:off x="2533651" y="1302705"/>
            <a:ext cx="828000" cy="3600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>
                <a:solidFill>
                  <a:schemeClr val="tx1"/>
                </a:solidFill>
              </a:rPr>
              <a:t>3,24%</a:t>
            </a:r>
            <a:endParaRPr lang="es-ES" b="1" dirty="0">
              <a:solidFill>
                <a:schemeClr val="tx1"/>
              </a:solidFill>
            </a:endParaRPr>
          </a:p>
        </p:txBody>
      </p:sp>
      <p:sp>
        <p:nvSpPr>
          <p:cNvPr id="39" name="CuadroTexto 38">
            <a:extLst>
              <a:ext uri="{FF2B5EF4-FFF2-40B4-BE49-F238E27FC236}">
                <a16:creationId xmlns:a16="http://schemas.microsoft.com/office/drawing/2014/main" id="{18B8839D-E1E6-2D95-579E-C7F354789076}"/>
              </a:ext>
            </a:extLst>
          </p:cNvPr>
          <p:cNvSpPr txBox="1"/>
          <p:nvPr/>
        </p:nvSpPr>
        <p:spPr>
          <a:xfrm>
            <a:off x="175328" y="11716818"/>
            <a:ext cx="661270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000" b="1" dirty="0"/>
              <a:t>Fuente de datos: D.G del Servicio Público de Empleo. Consejería de Economía, Hacienda y Empleo. Comunidad de Madrid</a:t>
            </a:r>
          </a:p>
        </p:txBody>
      </p:sp>
      <p:graphicFrame>
        <p:nvGraphicFramePr>
          <p:cNvPr id="42" name="Gráfico 4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60745481"/>
              </p:ext>
            </p:extLst>
          </p:nvPr>
        </p:nvGraphicFramePr>
        <p:xfrm>
          <a:off x="306738" y="7469755"/>
          <a:ext cx="6276975" cy="41354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45" name="CuadroTexto 44">
            <a:extLst>
              <a:ext uri="{FF2B5EF4-FFF2-40B4-BE49-F238E27FC236}">
                <a16:creationId xmlns:a16="http://schemas.microsoft.com/office/drawing/2014/main" id="{B6C872AB-A1B1-439D-444C-F83ABE1FD701}"/>
              </a:ext>
            </a:extLst>
          </p:cNvPr>
          <p:cNvSpPr txBox="1"/>
          <p:nvPr/>
        </p:nvSpPr>
        <p:spPr>
          <a:xfrm>
            <a:off x="2543574" y="1031074"/>
            <a:ext cx="82336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200" b="1" dirty="0">
                <a:latin typeface="Arial Narrow" panose="020B0606020202030204" pitchFamily="34" charset="0"/>
              </a:rPr>
              <a:t>MENSUAL</a:t>
            </a:r>
          </a:p>
        </p:txBody>
      </p:sp>
      <p:sp>
        <p:nvSpPr>
          <p:cNvPr id="46" name="CuadroTexto 45">
            <a:extLst>
              <a:ext uri="{FF2B5EF4-FFF2-40B4-BE49-F238E27FC236}">
                <a16:creationId xmlns:a16="http://schemas.microsoft.com/office/drawing/2014/main" id="{B4152FDD-466A-8B14-200B-EC5BB3679A89}"/>
              </a:ext>
            </a:extLst>
          </p:cNvPr>
          <p:cNvSpPr txBox="1"/>
          <p:nvPr/>
        </p:nvSpPr>
        <p:spPr>
          <a:xfrm>
            <a:off x="3736510" y="1022567"/>
            <a:ext cx="62709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200" b="1" dirty="0" smtClean="0">
                <a:latin typeface="Arial Narrow" panose="020B0606020202030204" pitchFamily="34" charset="0"/>
              </a:rPr>
              <a:t>ANUAL</a:t>
            </a:r>
            <a:endParaRPr lang="es-ES" sz="1200" b="1" dirty="0">
              <a:latin typeface="Arial Narrow" panose="020B0606020202030204" pitchFamily="34" charset="0"/>
            </a:endParaRPr>
          </a:p>
        </p:txBody>
      </p:sp>
      <p:graphicFrame>
        <p:nvGraphicFramePr>
          <p:cNvPr id="27" name="Gráfico 2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15484996"/>
              </p:ext>
            </p:extLst>
          </p:nvPr>
        </p:nvGraphicFramePr>
        <p:xfrm>
          <a:off x="306739" y="4502150"/>
          <a:ext cx="6179786" cy="30606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30" name="Rectángulo 29"/>
          <p:cNvSpPr/>
          <p:nvPr/>
        </p:nvSpPr>
        <p:spPr>
          <a:xfrm>
            <a:off x="869215" y="6127443"/>
            <a:ext cx="666750" cy="12858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37619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3713</TotalTime>
  <Words>98</Words>
  <Application>Microsoft Office PowerPoint</Application>
  <PresentationFormat>Panorámica</PresentationFormat>
  <Paragraphs>38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7" baseType="lpstr">
      <vt:lpstr>Apercu Pro</vt:lpstr>
      <vt:lpstr>Arial</vt:lpstr>
      <vt:lpstr>Arial Narrow</vt:lpstr>
      <vt:lpstr>Calibri</vt:lpstr>
      <vt:lpstr>Calibri Light</vt:lpstr>
      <vt:lpstr>Tema de Office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Juan F. Bueno</dc:creator>
  <cp:lastModifiedBy>Carlos García Oria</cp:lastModifiedBy>
  <cp:revision>224</cp:revision>
  <dcterms:created xsi:type="dcterms:W3CDTF">2023-07-01T16:03:15Z</dcterms:created>
  <dcterms:modified xsi:type="dcterms:W3CDTF">2026-09-11T11:42:09Z</dcterms:modified>
</cp:coreProperties>
</file>