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974" autoAdjust="0"/>
    <p:restoredTop sz="94660"/>
  </p:normalViewPr>
  <p:slideViewPr>
    <p:cSldViewPr snapToGrid="0">
      <p:cViewPr varScale="1">
        <p:scale>
          <a:sx n="65" d="100"/>
          <a:sy n="65" d="100"/>
        </p:scale>
        <p:origin x="334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Gr&#225;fico%202%20en%20Microsoft%20PowerPoint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PARO POR EDADES</a:t>
            </a:r>
          </a:p>
        </c:rich>
      </c:tx>
      <c:layout>
        <c:manualLayout>
          <c:xMode val="edge"/>
          <c:yMode val="edge"/>
          <c:x val="1.8295216197077677E-2"/>
          <c:y val="0.186082767270532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4814814814814815E-2"/>
          <c:y val="0.20803369612146855"/>
          <c:w val="0.98518518518518516"/>
          <c:h val="0.72183898614684627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AA8C-4A43-B4E9-5C4ED2794D1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AA8C-4A43-B4E9-5C4ED2794D1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AA8C-4A43-B4E9-5C4ED2794D1A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4%</a:t>
                    </a:r>
                    <a:endParaRPr lang="en-US" dirty="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A8C-4A43-B4E9-5C4ED2794D1A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30%</a:t>
                    </a:r>
                    <a:endParaRPr lang="en-US" dirty="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A8C-4A43-B4E9-5C4ED2794D1A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66%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A8C-4A43-B4E9-5C4ED2794D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Hoja1!$A$59:$A$61</c:f>
              <c:strCache>
                <c:ptCount val="3"/>
                <c:pt idx="0">
                  <c:v>&lt;25</c:v>
                </c:pt>
                <c:pt idx="1">
                  <c:v>25-44</c:v>
                </c:pt>
                <c:pt idx="2">
                  <c:v>&gt;45</c:v>
                </c:pt>
              </c:strCache>
            </c:strRef>
          </c:cat>
          <c:val>
            <c:numRef>
              <c:f>Hoja1!$B$59:$B$61</c:f>
              <c:numCache>
                <c:formatCode>General</c:formatCode>
                <c:ptCount val="3"/>
                <c:pt idx="0">
                  <c:v>75</c:v>
                </c:pt>
                <c:pt idx="1">
                  <c:v>526</c:v>
                </c:pt>
                <c:pt idx="2" formatCode="#,##0">
                  <c:v>1253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A8C-4A43-B4E9-5C4ED2794D1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376088890832543"/>
          <c:y val="0.37429596244351582"/>
          <c:w val="0.10311358996792069"/>
          <c:h val="0.445824029194969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PARO POR SEXOS</a:t>
            </a:r>
          </a:p>
        </c:rich>
      </c:tx>
      <c:layout>
        <c:manualLayout>
          <c:xMode val="edge"/>
          <c:yMode val="edge"/>
          <c:x val="1.6258049342076097E-2"/>
          <c:y val="9.42824687618326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0243039281814189E-2"/>
          <c:y val="0.12495183269032502"/>
          <c:w val="0.9697569527945995"/>
          <c:h val="0.72174596584202988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04FE-4E8C-B32C-4E6DC56D6EE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04FE-4E8C-B32C-4E6DC56D6EEF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42%</a:t>
                    </a:r>
                    <a:endParaRPr lang="en-US" baseline="0" dirty="0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4FE-4E8C-B32C-4E6DC56D6EEF}"/>
                </c:ext>
              </c:extLst>
            </c:dLbl>
            <c:dLbl>
              <c:idx val="1"/>
              <c:layout>
                <c:manualLayout>
                  <c:x val="0.13510278071307222"/>
                  <c:y val="-0.1951362182289679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58%</a:t>
                    </a:r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4FE-4E8C-B32C-4E6DC56D6E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Hoja1!$A$42:$A$43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Hoja1!$B$42:$B$43</c:f>
              <c:numCache>
                <c:formatCode>#,##0</c:formatCode>
                <c:ptCount val="2"/>
                <c:pt idx="0" formatCode="General">
                  <c:v>826</c:v>
                </c:pt>
                <c:pt idx="1">
                  <c:v>1139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4FE-4E8C-B32C-4E6DC56D6EEF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850928558501233"/>
          <c:y val="0.25912763764891705"/>
          <c:w val="0.14543935783359932"/>
          <c:h val="0.431762900208530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500" baseline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DATOS DEL PARO POR </a:t>
            </a:r>
            <a:r>
              <a:rPr lang="es-ES" sz="1500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MESES POZUELO </a:t>
            </a:r>
            <a:r>
              <a:rPr lang="es-ES" sz="1500" baseline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ALARCÓN </a:t>
            </a:r>
            <a:r>
              <a:rPr lang="es-ES" sz="1500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2020-2026</a:t>
            </a:r>
            <a:endParaRPr lang="es-ES" sz="1500" baseline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c:rich>
      </c:tx>
      <c:layout>
        <c:manualLayout>
          <c:xMode val="edge"/>
          <c:yMode val="edge"/>
          <c:x val="1.1937278705108747E-3"/>
          <c:y val="1.204462095594778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Hoja4!$A$2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Hoja4!$B$1:$M$1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Hoja4!$B$2:$M$2</c:f>
              <c:numCache>
                <c:formatCode>General</c:formatCode>
                <c:ptCount val="12"/>
                <c:pt idx="0">
                  <c:v>2227</c:v>
                </c:pt>
                <c:pt idx="1">
                  <c:v>2263</c:v>
                </c:pt>
                <c:pt idx="2">
                  <c:v>2353</c:v>
                </c:pt>
                <c:pt idx="3">
                  <c:v>2589</c:v>
                </c:pt>
                <c:pt idx="4">
                  <c:v>2758</c:v>
                </c:pt>
                <c:pt idx="5">
                  <c:v>2687</c:v>
                </c:pt>
                <c:pt idx="6">
                  <c:v>2780</c:v>
                </c:pt>
                <c:pt idx="7">
                  <c:v>2844</c:v>
                </c:pt>
                <c:pt idx="8">
                  <c:v>2740</c:v>
                </c:pt>
                <c:pt idx="9">
                  <c:v>2719</c:v>
                </c:pt>
                <c:pt idx="10">
                  <c:v>2736</c:v>
                </c:pt>
                <c:pt idx="11">
                  <c:v>2784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8F-4447-970F-6DAE9DABCA23}"/>
            </c:ext>
          </c:extLst>
        </c:ser>
        <c:ser>
          <c:idx val="1"/>
          <c:order val="1"/>
          <c:tx>
            <c:strRef>
              <c:f>Hoja4!$A$3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Hoja4!$B$1:$M$1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Hoja4!$B$3:$M$3</c:f>
              <c:numCache>
                <c:formatCode>General</c:formatCode>
                <c:ptCount val="12"/>
                <c:pt idx="0">
                  <c:v>2799</c:v>
                </c:pt>
                <c:pt idx="1">
                  <c:v>2815</c:v>
                </c:pt>
                <c:pt idx="2">
                  <c:v>2757</c:v>
                </c:pt>
                <c:pt idx="3">
                  <c:v>2744</c:v>
                </c:pt>
                <c:pt idx="4">
                  <c:v>2711</c:v>
                </c:pt>
                <c:pt idx="5">
                  <c:v>2717</c:v>
                </c:pt>
                <c:pt idx="6">
                  <c:v>2754</c:v>
                </c:pt>
                <c:pt idx="7">
                  <c:v>2818</c:v>
                </c:pt>
                <c:pt idx="8">
                  <c:v>2722</c:v>
                </c:pt>
                <c:pt idx="9">
                  <c:v>2617</c:v>
                </c:pt>
                <c:pt idx="10">
                  <c:v>2562</c:v>
                </c:pt>
                <c:pt idx="11">
                  <c:v>2391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8F-4447-970F-6DAE9DABCA23}"/>
            </c:ext>
          </c:extLst>
        </c:ser>
        <c:ser>
          <c:idx val="2"/>
          <c:order val="2"/>
          <c:tx>
            <c:strRef>
              <c:f>Hoja4!$A$4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Hoja4!$B$1:$M$1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Hoja4!$B$4:$M$4</c:f>
              <c:numCache>
                <c:formatCode>General</c:formatCode>
                <c:ptCount val="12"/>
                <c:pt idx="0">
                  <c:v>2380</c:v>
                </c:pt>
                <c:pt idx="1">
                  <c:v>2256</c:v>
                </c:pt>
                <c:pt idx="2">
                  <c:v>2223</c:v>
                </c:pt>
                <c:pt idx="3">
                  <c:v>2170</c:v>
                </c:pt>
                <c:pt idx="4">
                  <c:v>2083</c:v>
                </c:pt>
                <c:pt idx="5">
                  <c:v>2054</c:v>
                </c:pt>
                <c:pt idx="6">
                  <c:v>2099</c:v>
                </c:pt>
                <c:pt idx="7">
                  <c:v>2159</c:v>
                </c:pt>
                <c:pt idx="8">
                  <c:v>2085</c:v>
                </c:pt>
                <c:pt idx="9">
                  <c:v>2070</c:v>
                </c:pt>
                <c:pt idx="10">
                  <c:v>2082</c:v>
                </c:pt>
                <c:pt idx="11">
                  <c:v>2014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8F-4447-970F-6DAE9DABCA23}"/>
            </c:ext>
          </c:extLst>
        </c:ser>
        <c:ser>
          <c:idx val="3"/>
          <c:order val="3"/>
          <c:tx>
            <c:strRef>
              <c:f>Hoja4!$A$5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Hoja4!$B$1:$M$1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Hoja4!$B$5:$M$5</c:f>
              <c:numCache>
                <c:formatCode>General</c:formatCode>
                <c:ptCount val="12"/>
                <c:pt idx="0">
                  <c:v>2071</c:v>
                </c:pt>
                <c:pt idx="1">
                  <c:v>2079</c:v>
                </c:pt>
                <c:pt idx="2">
                  <c:v>2083</c:v>
                </c:pt>
                <c:pt idx="3">
                  <c:v>2083</c:v>
                </c:pt>
                <c:pt idx="4">
                  <c:v>2025</c:v>
                </c:pt>
                <c:pt idx="5">
                  <c:v>2025</c:v>
                </c:pt>
                <c:pt idx="6">
                  <c:v>2083</c:v>
                </c:pt>
                <c:pt idx="7">
                  <c:v>2113</c:v>
                </c:pt>
                <c:pt idx="8">
                  <c:v>2058</c:v>
                </c:pt>
                <c:pt idx="9">
                  <c:v>2060</c:v>
                </c:pt>
                <c:pt idx="10">
                  <c:v>2035</c:v>
                </c:pt>
                <c:pt idx="11">
                  <c:v>2030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8F-4447-970F-6DAE9DABCA23}"/>
            </c:ext>
          </c:extLst>
        </c:ser>
        <c:ser>
          <c:idx val="4"/>
          <c:order val="4"/>
          <c:tx>
            <c:strRef>
              <c:f>Hoja4!$A$6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Hoja4!$B$1:$M$1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Hoja4!$B$6:$M$6</c:f>
              <c:numCache>
                <c:formatCode>General</c:formatCode>
                <c:ptCount val="12"/>
                <c:pt idx="0">
                  <c:v>2083</c:v>
                </c:pt>
                <c:pt idx="1">
                  <c:v>2064</c:v>
                </c:pt>
                <c:pt idx="2">
                  <c:v>2027</c:v>
                </c:pt>
                <c:pt idx="3">
                  <c:v>2027</c:v>
                </c:pt>
                <c:pt idx="4">
                  <c:v>2031</c:v>
                </c:pt>
                <c:pt idx="5">
                  <c:v>1994</c:v>
                </c:pt>
                <c:pt idx="6">
                  <c:v>2130</c:v>
                </c:pt>
                <c:pt idx="7">
                  <c:v>2130</c:v>
                </c:pt>
                <c:pt idx="8">
                  <c:v>2085</c:v>
                </c:pt>
                <c:pt idx="9">
                  <c:v>2032</c:v>
                </c:pt>
                <c:pt idx="10">
                  <c:v>2003</c:v>
                </c:pt>
                <c:pt idx="11">
                  <c:v>1979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48F-4447-970F-6DAE9DABCA23}"/>
            </c:ext>
          </c:extLst>
        </c:ser>
        <c:ser>
          <c:idx val="5"/>
          <c:order val="5"/>
          <c:tx>
            <c:strRef>
              <c:f>Hoja4!$A$7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Hoja4!$B$1:$M$1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Hoja4!$B$7:$M$7</c:f>
              <c:numCache>
                <c:formatCode>General</c:formatCode>
                <c:ptCount val="12"/>
                <c:pt idx="0">
                  <c:v>1986</c:v>
                </c:pt>
                <c:pt idx="1">
                  <c:v>1948</c:v>
                </c:pt>
                <c:pt idx="2">
                  <c:v>1961</c:v>
                </c:pt>
                <c:pt idx="3">
                  <c:v>1909</c:v>
                </c:pt>
                <c:pt idx="4">
                  <c:v>1882</c:v>
                </c:pt>
                <c:pt idx="5">
                  <c:v>1867</c:v>
                </c:pt>
                <c:pt idx="6">
                  <c:v>1944</c:v>
                </c:pt>
                <c:pt idx="7">
                  <c:v>1925</c:v>
                </c:pt>
                <c:pt idx="8">
                  <c:v>1892</c:v>
                </c:pt>
                <c:pt idx="9">
                  <c:v>1899</c:v>
                </c:pt>
                <c:pt idx="10">
                  <c:v>1885</c:v>
                </c:pt>
                <c:pt idx="11">
                  <c:v>1869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3D-4D5C-9CFF-3DF48164A4C8}"/>
            </c:ext>
          </c:extLst>
        </c:ser>
        <c:ser>
          <c:idx val="6"/>
          <c:order val="6"/>
          <c:tx>
            <c:strRef>
              <c:f>Hoja4!$A$8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Hoja4!$B$1:$M$1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Hoja4!$B$8:$M$8</c:f>
              <c:numCache>
                <c:formatCode>General</c:formatCode>
                <c:ptCount val="12"/>
                <c:pt idx="0">
                  <c:v>1873</c:v>
                </c:pt>
                <c:pt idx="1">
                  <c:v>1927</c:v>
                </c:pt>
                <c:pt idx="2">
                  <c:v>1954</c:v>
                </c:pt>
                <c:pt idx="3">
                  <c:v>1884</c:v>
                </c:pt>
                <c:pt idx="4">
                  <c:v>1884</c:v>
                </c:pt>
                <c:pt idx="5">
                  <c:v>1854</c:v>
                </c:pt>
                <c:pt idx="6">
                  <c:v>1914</c:v>
                </c:pt>
                <c:pt idx="7">
                  <c:v>1965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C8-4DB7-9134-709FE4E9DA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013080"/>
        <c:axId val="389013408"/>
      </c:barChart>
      <c:catAx>
        <c:axId val="389013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89013408"/>
        <c:crosses val="autoZero"/>
        <c:auto val="1"/>
        <c:lblAlgn val="ctr"/>
        <c:lblOffset val="100"/>
        <c:noMultiLvlLbl val="0"/>
      </c:catAx>
      <c:valAx>
        <c:axId val="38901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89013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13009451208581"/>
          <c:y val="0.90337413818451939"/>
          <c:w val="0.63578618681769483"/>
          <c:h val="6.2844822916747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>
                <a:solidFill>
                  <a:schemeClr val="tx1">
                    <a:lumMod val="65000"/>
                    <a:lumOff val="35000"/>
                  </a:schemeClr>
                </a:solidFill>
              </a:rPr>
              <a:t>PARO POR ACTIVIDAD ECONÓMICA</a:t>
            </a:r>
          </a:p>
        </c:rich>
      </c:tx>
      <c:layout>
        <c:manualLayout>
          <c:xMode val="edge"/>
          <c:yMode val="edge"/>
          <c:x val="0"/>
          <c:y val="0.240740740740740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309249134555855"/>
          <c:y val="0.35893336249635466"/>
          <c:w val="0.76823379635685063"/>
          <c:h val="0.53312809857101195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1FE8-4DB4-86DB-6DDEFD584111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1FE8-4DB4-86DB-6DDEFD584111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1FE8-4DB4-86DB-6DDEFD584111}"/>
              </c:ext>
            </c:extLst>
          </c:dPt>
          <c:dPt>
            <c:idx val="3"/>
            <c:bubble3D val="0"/>
            <c:explosion val="2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1FE8-4DB4-86DB-6DDEFD584111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5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5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1FE8-4DB4-86DB-6DDEFD584111}"/>
              </c:ext>
            </c:extLst>
          </c:dPt>
          <c:dLbls>
            <c:dLbl>
              <c:idx val="0"/>
              <c:layout>
                <c:manualLayout>
                  <c:x val="8.5083143676807846E-2"/>
                  <c:y val="-3.7518591426071744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aseline="0" dirty="0" smtClean="0"/>
                      <a:t>0,2%</a:t>
                    </a:r>
                    <a:endParaRPr lang="en-US" sz="1400" baseline="0" dirty="0"/>
                  </a:p>
                </c:rich>
              </c:tx>
              <c:spPr>
                <a:solidFill>
                  <a:prstClr val="white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borderCallout1">
                      <a:avLst>
                        <a:gd name="adj1" fmla="val 178770"/>
                        <a:gd name="adj2" fmla="val -151533"/>
                        <a:gd name="adj3" fmla="val 40898"/>
                        <a:gd name="adj4" fmla="val -17241"/>
                      </a:avLst>
                    </a:prstGeom>
                    <a:noFill/>
                    <a:ln>
                      <a:noFill/>
                    </a:ln>
                  </c15:spPr>
                  <c15:layout/>
                </c:ext>
                <c:ext xmlns:c16="http://schemas.microsoft.com/office/drawing/2014/chart" uri="{C3380CC4-5D6E-409C-BE32-E72D297353CC}">
                  <c16:uniqueId val="{00000001-1FE8-4DB4-86DB-6DDEFD584111}"/>
                </c:ext>
              </c:extLst>
            </c:dLbl>
            <c:dLbl>
              <c:idx val="1"/>
              <c:layout>
                <c:manualLayout>
                  <c:x val="-1.8596103213416471E-2"/>
                  <c:y val="6.018518518518514E-2"/>
                </c:manualLayout>
              </c:layout>
              <c:tx>
                <c:rich>
                  <a:bodyPr/>
                  <a:lstStyle/>
                  <a:p>
                    <a:r>
                      <a:rPr lang="en-US" baseline="0"/>
                      <a:t>
</a:t>
                    </a:r>
                    <a:fld id="{A2C657F0-8EB1-4F2E-9D19-6BF0B2D5FF84}" type="PERCENTAGE">
                      <a:rPr lang="en-US" baseline="0"/>
                      <a:pPr/>
                      <a:t>[PORCENTAJE]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FE8-4DB4-86DB-6DDEFD584111}"/>
                </c:ext>
              </c:extLst>
            </c:dLbl>
            <c:dLbl>
              <c:idx val="2"/>
              <c:layout>
                <c:manualLayout>
                  <c:x val="-2.4794804284555272E-2"/>
                  <c:y val="6.9444444444444448E-2"/>
                </c:manualLayout>
              </c:layout>
              <c:tx>
                <c:rich>
                  <a:bodyPr/>
                  <a:lstStyle/>
                  <a:p>
                    <a:r>
                      <a:rPr lang="en-US" baseline="0"/>
                      <a:t>
</a:t>
                    </a:r>
                    <a:fld id="{A61FDC89-DD06-460F-94CA-34F9ACD9C12B}" type="PERCENTAGE">
                      <a:rPr lang="en-US" baseline="0"/>
                      <a:pPr/>
                      <a:t>[PORCENTAJE]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FE8-4DB4-86DB-6DDEFD584111}"/>
                </c:ext>
              </c:extLst>
            </c:dLbl>
            <c:dLbl>
              <c:idx val="3"/>
              <c:layout>
                <c:manualLayout>
                  <c:x val="7.4999999999999997E-2"/>
                  <c:y val="-0.29166666666666674"/>
                </c:manualLayout>
              </c:layout>
              <c:tx>
                <c:rich>
                  <a:bodyPr/>
                  <a:lstStyle/>
                  <a:p>
                    <a:r>
                      <a:rPr lang="en-US" baseline="0"/>
                      <a:t>
</a:t>
                    </a:r>
                    <a:fld id="{8AADD269-5A78-43A0-839A-D496DBAB4CBA}" type="PERCENTAGE">
                      <a:rPr lang="en-US" baseline="0"/>
                      <a:pPr/>
                      <a:t>[PORCENTAJE]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1FE8-4DB4-86DB-6DDEFD584111}"/>
                </c:ext>
              </c:extLst>
            </c:dLbl>
            <c:dLbl>
              <c:idx val="4"/>
              <c:layout>
                <c:manualLayout>
                  <c:x val="2.6861037974934721E-2"/>
                  <c:y val="6.481481481481477E-2"/>
                </c:manualLayout>
              </c:layout>
              <c:tx>
                <c:rich>
                  <a:bodyPr/>
                  <a:lstStyle/>
                  <a:p>
                    <a:r>
                      <a:rPr lang="en-US" baseline="0"/>
                      <a:t>
</a:t>
                    </a:r>
                    <a:fld id="{83774D70-BD0A-403F-BD43-2765F48280B3}" type="PERCENTAGE">
                      <a:rPr lang="en-US" baseline="0"/>
                      <a:pPr/>
                      <a:t>[PORCENTAJE]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1FE8-4DB4-86DB-6DDEFD5841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'[Gráfico 2 en Microsoft PowerPoint]Hoja1'!$A$26:$A$30</c:f>
              <c:strCache>
                <c:ptCount val="5"/>
                <c:pt idx="0">
                  <c:v>AGRICULTURA</c:v>
                </c:pt>
                <c:pt idx="1">
                  <c:v>INDUSTRIA</c:v>
                </c:pt>
                <c:pt idx="2">
                  <c:v>CONSTRUCCIÓN</c:v>
                </c:pt>
                <c:pt idx="3">
                  <c:v>SERVICIOS</c:v>
                </c:pt>
                <c:pt idx="4">
                  <c:v>SIN EMPLEO ANTERIOR</c:v>
                </c:pt>
              </c:strCache>
            </c:strRef>
          </c:cat>
          <c:val>
            <c:numRef>
              <c:f>'[Gráfico 2 en Microsoft PowerPoint]Hoja1'!$B$26:$B$30</c:f>
              <c:numCache>
                <c:formatCode>General</c:formatCode>
                <c:ptCount val="5"/>
                <c:pt idx="0">
                  <c:v>4</c:v>
                </c:pt>
                <c:pt idx="1">
                  <c:v>87</c:v>
                </c:pt>
                <c:pt idx="2">
                  <c:v>96</c:v>
                </c:pt>
                <c:pt idx="3" formatCode="#,##0">
                  <c:v>1701</c:v>
                </c:pt>
                <c:pt idx="4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FE8-4DB4-86DB-6DDEFD584111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3911616284459528E-2"/>
          <c:y val="0.38483741615631378"/>
          <c:w val="0.26245284065645058"/>
          <c:h val="0.554977398658501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537BA-5B00-48ED-ABEF-972A85EF334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807F6-DF0B-482D-9F9D-AA45F04A33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5555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537BA-5B00-48ED-ABEF-972A85EF334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807F6-DF0B-482D-9F9D-AA45F04A33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0662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537BA-5B00-48ED-ABEF-972A85EF334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807F6-DF0B-482D-9F9D-AA45F04A33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4293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537BA-5B00-48ED-ABEF-972A85EF334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807F6-DF0B-482D-9F9D-AA45F04A33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0706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537BA-5B00-48ED-ABEF-972A85EF334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807F6-DF0B-482D-9F9D-AA45F04A33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0395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537BA-5B00-48ED-ABEF-972A85EF334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807F6-DF0B-482D-9F9D-AA45F04A33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1775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537BA-5B00-48ED-ABEF-972A85EF334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807F6-DF0B-482D-9F9D-AA45F04A33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4653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537BA-5B00-48ED-ABEF-972A85EF334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807F6-DF0B-482D-9F9D-AA45F04A33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1202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537BA-5B00-48ED-ABEF-972A85EF334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807F6-DF0B-482D-9F9D-AA45F04A33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064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537BA-5B00-48ED-ABEF-972A85EF334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807F6-DF0B-482D-9F9D-AA45F04A33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4314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537BA-5B00-48ED-ABEF-972A85EF334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807F6-DF0B-482D-9F9D-AA45F04A33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3429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537BA-5B00-48ED-ABEF-972A85EF334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807F6-DF0B-482D-9F9D-AA45F04A33A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976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Conector recto 43"/>
          <p:cNvCxnSpPr/>
          <p:nvPr/>
        </p:nvCxnSpPr>
        <p:spPr>
          <a:xfrm>
            <a:off x="333375" y="7761534"/>
            <a:ext cx="6153150" cy="9525"/>
          </a:xfrm>
          <a:prstGeom prst="line">
            <a:avLst/>
          </a:prstGeom>
          <a:ln w="95250">
            <a:solidFill>
              <a:schemeClr val="accent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>
            <a:off x="333375" y="4061572"/>
            <a:ext cx="6153150" cy="9525"/>
          </a:xfrm>
          <a:prstGeom prst="line">
            <a:avLst/>
          </a:prstGeom>
          <a:ln w="95250">
            <a:solidFill>
              <a:schemeClr val="accent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Gráfico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0775786"/>
              </p:ext>
            </p:extLst>
          </p:nvPr>
        </p:nvGraphicFramePr>
        <p:xfrm>
          <a:off x="212300" y="3388441"/>
          <a:ext cx="6502825" cy="2047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3" name="Conector recto 42"/>
          <p:cNvCxnSpPr/>
          <p:nvPr/>
        </p:nvCxnSpPr>
        <p:spPr>
          <a:xfrm>
            <a:off x="333375" y="5820002"/>
            <a:ext cx="6153150" cy="9525"/>
          </a:xfrm>
          <a:prstGeom prst="line">
            <a:avLst/>
          </a:prstGeom>
          <a:ln w="95250">
            <a:solidFill>
              <a:schemeClr val="accent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/>
          <p:cNvCxnSpPr/>
          <p:nvPr/>
        </p:nvCxnSpPr>
        <p:spPr>
          <a:xfrm>
            <a:off x="333375" y="2295525"/>
            <a:ext cx="6153150" cy="9525"/>
          </a:xfrm>
          <a:prstGeom prst="line">
            <a:avLst/>
          </a:prstGeom>
          <a:ln w="95250">
            <a:solidFill>
              <a:schemeClr val="accent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Gráfico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1550564"/>
              </p:ext>
            </p:extLst>
          </p:nvPr>
        </p:nvGraphicFramePr>
        <p:xfrm>
          <a:off x="175327" y="1836346"/>
          <a:ext cx="6539798" cy="1972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BC94CCF9-17D3-FBAE-4B94-02993B423A93}"/>
              </a:ext>
            </a:extLst>
          </p:cNvPr>
          <p:cNvSpPr/>
          <p:nvPr/>
        </p:nvSpPr>
        <p:spPr>
          <a:xfrm>
            <a:off x="0" y="0"/>
            <a:ext cx="6858000" cy="694208"/>
          </a:xfrm>
          <a:prstGeom prst="rect">
            <a:avLst/>
          </a:prstGeom>
          <a:solidFill>
            <a:srgbClr val="D6B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ercu Pro" panose="02000506040000020004" pitchFamily="50" charset="0"/>
              </a:rPr>
              <a:t>PARO REGISTRADO EN POZUELO DE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ercu Pro" panose="02000506040000020004" pitchFamily="50" charset="0"/>
              </a:rPr>
              <a:t>ALARCÓN </a:t>
            </a:r>
          </a:p>
          <a:p>
            <a:pPr algn="ctr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ercu Pro" panose="02000506040000020004" pitchFamily="50" charset="0"/>
              </a:rPr>
              <a:t>AGOSTO DE  2026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ercu Pro" panose="02000506040000020004" pitchFamily="50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B439C3A-63C2-3B62-8305-B7F11BA0AEE0}"/>
              </a:ext>
            </a:extLst>
          </p:cNvPr>
          <p:cNvSpPr/>
          <p:nvPr/>
        </p:nvSpPr>
        <p:spPr>
          <a:xfrm>
            <a:off x="0" y="713258"/>
            <a:ext cx="2247900" cy="1104900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latin typeface="Arial Narrow" panose="020B0606020202030204" pitchFamily="34" charset="0"/>
              </a:rPr>
              <a:t>VARIACION PERSONAS</a:t>
            </a:r>
          </a:p>
          <a:p>
            <a:pPr algn="ctr"/>
            <a:endParaRPr lang="es-ES" sz="1200" dirty="0"/>
          </a:p>
          <a:p>
            <a:pPr algn="ctr"/>
            <a:endParaRPr lang="es-ES" sz="1200" dirty="0"/>
          </a:p>
          <a:p>
            <a:pPr algn="ctr"/>
            <a:endParaRPr lang="es-ES" sz="1200" dirty="0"/>
          </a:p>
          <a:p>
            <a:pPr algn="ctr"/>
            <a:endParaRPr lang="es-ES" sz="1200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6C872AB-A1B1-439D-444C-F83ABE1FD701}"/>
              </a:ext>
            </a:extLst>
          </p:cNvPr>
          <p:cNvSpPr txBox="1"/>
          <p:nvPr/>
        </p:nvSpPr>
        <p:spPr>
          <a:xfrm>
            <a:off x="234315" y="1027985"/>
            <a:ext cx="8233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>
                <a:latin typeface="Arial Narrow" panose="020B0606020202030204" pitchFamily="34" charset="0"/>
              </a:rPr>
              <a:t>MENSUAL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4152FDD-466A-8B14-200B-EC5BB3679A89}"/>
              </a:ext>
            </a:extLst>
          </p:cNvPr>
          <p:cNvSpPr txBox="1"/>
          <p:nvPr/>
        </p:nvSpPr>
        <p:spPr>
          <a:xfrm>
            <a:off x="1304925" y="1035605"/>
            <a:ext cx="6270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smtClean="0">
                <a:latin typeface="Arial Narrow" panose="020B0606020202030204" pitchFamily="34" charset="0"/>
              </a:rPr>
              <a:t>ANUAL</a:t>
            </a:r>
            <a:endParaRPr lang="es-ES" sz="1200" b="1" dirty="0">
              <a:latin typeface="Arial Narrow" panose="020B0606020202030204" pitchFamily="34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12C40056-1930-5758-BFFD-C2FD86DFEEBC}"/>
              </a:ext>
            </a:extLst>
          </p:cNvPr>
          <p:cNvSpPr/>
          <p:nvPr/>
        </p:nvSpPr>
        <p:spPr>
          <a:xfrm>
            <a:off x="2305050" y="713258"/>
            <a:ext cx="2247900" cy="1104900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latin typeface="Arial Narrow" panose="020B0606020202030204" pitchFamily="34" charset="0"/>
              </a:rPr>
              <a:t>% </a:t>
            </a:r>
            <a:r>
              <a:rPr lang="es-ES" sz="1400" b="1" dirty="0" smtClean="0">
                <a:latin typeface="Arial Narrow" panose="020B0606020202030204" pitchFamily="34" charset="0"/>
              </a:rPr>
              <a:t>VARIACIÓN </a:t>
            </a:r>
            <a:r>
              <a:rPr lang="es-ES" sz="1400" b="1" dirty="0">
                <a:latin typeface="Arial Narrow" panose="020B0606020202030204" pitchFamily="34" charset="0"/>
              </a:rPr>
              <a:t>DEL PARO</a:t>
            </a:r>
          </a:p>
          <a:p>
            <a:pPr algn="ctr"/>
            <a:endParaRPr lang="es-ES" sz="1200" dirty="0">
              <a:latin typeface="Apercu Pro" panose="02000506040000020004"/>
            </a:endParaRPr>
          </a:p>
          <a:p>
            <a:pPr algn="ctr"/>
            <a:endParaRPr lang="es-ES" sz="1200" dirty="0">
              <a:latin typeface="Apercu Pro" panose="02000506040000020004"/>
            </a:endParaRPr>
          </a:p>
          <a:p>
            <a:pPr algn="ctr"/>
            <a:endParaRPr lang="es-ES" sz="1200" dirty="0">
              <a:latin typeface="Apercu Pro" panose="02000506040000020004"/>
            </a:endParaRPr>
          </a:p>
          <a:p>
            <a:pPr algn="ctr"/>
            <a:endParaRPr lang="es-ES" sz="1200" dirty="0">
              <a:latin typeface="Apercu Pro" panose="02000506040000020004"/>
            </a:endParaRP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8241D926-EAD7-3779-B1A1-53179019F712}"/>
              </a:ext>
            </a:extLst>
          </p:cNvPr>
          <p:cNvSpPr/>
          <p:nvPr/>
        </p:nvSpPr>
        <p:spPr>
          <a:xfrm>
            <a:off x="3619501" y="1297988"/>
            <a:ext cx="828000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2,08%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76CDF72C-1729-F1AF-FF9F-098BC6FEB5D2}"/>
              </a:ext>
            </a:extLst>
          </p:cNvPr>
          <p:cNvSpPr/>
          <p:nvPr/>
        </p:nvSpPr>
        <p:spPr>
          <a:xfrm>
            <a:off x="4603580" y="713258"/>
            <a:ext cx="2247900" cy="1104900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200" b="1" dirty="0">
              <a:latin typeface="Apercu Pro" panose="02000506040000020004"/>
            </a:endParaRPr>
          </a:p>
          <a:p>
            <a:pPr algn="ctr"/>
            <a:r>
              <a:rPr lang="es-ES" sz="1400" b="1" dirty="0">
                <a:latin typeface="Arial Narrow" panose="020B0606020202030204" pitchFamily="34" charset="0"/>
              </a:rPr>
              <a:t>DESEMPLEADOS </a:t>
            </a:r>
            <a:r>
              <a:rPr lang="es-ES" sz="1400" b="1" dirty="0" smtClean="0">
                <a:latin typeface="Arial Narrow" panose="020B0606020202030204" pitchFamily="34" charset="0"/>
              </a:rPr>
              <a:t>Y</a:t>
            </a:r>
          </a:p>
          <a:p>
            <a:pPr algn="ctr"/>
            <a:r>
              <a:rPr lang="es-ES" sz="1400" b="1" dirty="0" smtClean="0">
                <a:latin typeface="Arial Narrow" panose="020B0606020202030204" pitchFamily="34" charset="0"/>
              </a:rPr>
              <a:t>% </a:t>
            </a:r>
            <a:r>
              <a:rPr lang="es-ES" sz="1400" b="1" dirty="0">
                <a:latin typeface="Arial Narrow" panose="020B0606020202030204" pitchFamily="34" charset="0"/>
              </a:rPr>
              <a:t>DE DESEMPLEO</a:t>
            </a:r>
          </a:p>
          <a:p>
            <a:pPr algn="ctr"/>
            <a:endParaRPr lang="es-ES" sz="1200" dirty="0">
              <a:latin typeface="Apercu Pro" panose="02000506040000020004"/>
            </a:endParaRPr>
          </a:p>
          <a:p>
            <a:pPr algn="ctr"/>
            <a:endParaRPr lang="es-ES" sz="1200" dirty="0">
              <a:latin typeface="Apercu Pro" panose="02000506040000020004"/>
            </a:endParaRPr>
          </a:p>
          <a:p>
            <a:pPr algn="ctr"/>
            <a:endParaRPr lang="es-ES" sz="1200" dirty="0">
              <a:latin typeface="Apercu Pro" panose="02000506040000020004"/>
            </a:endParaRPr>
          </a:p>
          <a:p>
            <a:pPr algn="ctr"/>
            <a:endParaRPr lang="es-ES" sz="1200" dirty="0">
              <a:latin typeface="Apercu Pro" panose="02000506040000020004"/>
            </a:endParaRP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F0B53582-61BE-A93C-B801-234EDE093B03}"/>
              </a:ext>
            </a:extLst>
          </p:cNvPr>
          <p:cNvSpPr/>
          <p:nvPr/>
        </p:nvSpPr>
        <p:spPr>
          <a:xfrm>
            <a:off x="4832752" y="1292390"/>
            <a:ext cx="828000" cy="3590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1.965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8F0C7FB2-FA72-484E-57C3-74A3E9D3F288}"/>
              </a:ext>
            </a:extLst>
          </p:cNvPr>
          <p:cNvSpPr/>
          <p:nvPr/>
        </p:nvSpPr>
        <p:spPr>
          <a:xfrm>
            <a:off x="5775958" y="1302644"/>
            <a:ext cx="828000" cy="360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3,20%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1C38223-394D-BBD8-0C63-0695DA91F314}"/>
              </a:ext>
            </a:extLst>
          </p:cNvPr>
          <p:cNvSpPr/>
          <p:nvPr/>
        </p:nvSpPr>
        <p:spPr>
          <a:xfrm>
            <a:off x="1202590" y="1303129"/>
            <a:ext cx="828000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40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5C80A0A-08EE-F429-AE8D-4B0B9FB572F1}"/>
              </a:ext>
            </a:extLst>
          </p:cNvPr>
          <p:cNvSpPr/>
          <p:nvPr/>
        </p:nvSpPr>
        <p:spPr>
          <a:xfrm>
            <a:off x="212301" y="1292522"/>
            <a:ext cx="828000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51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CD158A4-618C-07C5-CA9D-BAB891D09E7F}"/>
              </a:ext>
            </a:extLst>
          </p:cNvPr>
          <p:cNvSpPr/>
          <p:nvPr/>
        </p:nvSpPr>
        <p:spPr>
          <a:xfrm>
            <a:off x="2533651" y="1302705"/>
            <a:ext cx="828000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2,66%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18B8839D-E1E6-2D95-579E-C7F354789076}"/>
              </a:ext>
            </a:extLst>
          </p:cNvPr>
          <p:cNvSpPr txBox="1"/>
          <p:nvPr/>
        </p:nvSpPr>
        <p:spPr>
          <a:xfrm>
            <a:off x="175328" y="11716818"/>
            <a:ext cx="66127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b="1" dirty="0"/>
              <a:t>Fuente de datos: D.G del Servicio Público de Empleo. Consejería de Economía, Hacienda y Empleo. Comunidad de Madrid</a:t>
            </a:r>
          </a:p>
        </p:txBody>
      </p:sp>
      <p:graphicFrame>
        <p:nvGraphicFramePr>
          <p:cNvPr id="42" name="Gráfico 4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6538147"/>
              </p:ext>
            </p:extLst>
          </p:nvPr>
        </p:nvGraphicFramePr>
        <p:xfrm>
          <a:off x="306738" y="7469755"/>
          <a:ext cx="6276975" cy="4135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5" name="CuadroTexto 44">
            <a:extLst>
              <a:ext uri="{FF2B5EF4-FFF2-40B4-BE49-F238E27FC236}">
                <a16:creationId xmlns:a16="http://schemas.microsoft.com/office/drawing/2014/main" id="{B6C872AB-A1B1-439D-444C-F83ABE1FD701}"/>
              </a:ext>
            </a:extLst>
          </p:cNvPr>
          <p:cNvSpPr txBox="1"/>
          <p:nvPr/>
        </p:nvSpPr>
        <p:spPr>
          <a:xfrm>
            <a:off x="2543574" y="1031074"/>
            <a:ext cx="8233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>
                <a:latin typeface="Arial Narrow" panose="020B0606020202030204" pitchFamily="34" charset="0"/>
              </a:rPr>
              <a:t>MENSUAL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B4152FDD-466A-8B14-200B-EC5BB3679A89}"/>
              </a:ext>
            </a:extLst>
          </p:cNvPr>
          <p:cNvSpPr txBox="1"/>
          <p:nvPr/>
        </p:nvSpPr>
        <p:spPr>
          <a:xfrm>
            <a:off x="3736510" y="1022567"/>
            <a:ext cx="6270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smtClean="0">
                <a:latin typeface="Arial Narrow" panose="020B0606020202030204" pitchFamily="34" charset="0"/>
              </a:rPr>
              <a:t>ANUAL</a:t>
            </a:r>
            <a:endParaRPr lang="es-ES" sz="12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30" name="Gráfico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2775979"/>
              </p:ext>
            </p:extLst>
          </p:nvPr>
        </p:nvGraphicFramePr>
        <p:xfrm>
          <a:off x="438150" y="4845774"/>
          <a:ext cx="573405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3761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3581</TotalTime>
  <Words>96</Words>
  <Application>Microsoft Office PowerPoint</Application>
  <PresentationFormat>Panorámica</PresentationFormat>
  <Paragraphs>38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Apercu Pro</vt:lpstr>
      <vt:lpstr>Arial</vt:lpstr>
      <vt:lpstr>Arial Narrow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F. Bueno</dc:creator>
  <cp:lastModifiedBy>Carlos García Oria</cp:lastModifiedBy>
  <cp:revision>226</cp:revision>
  <dcterms:created xsi:type="dcterms:W3CDTF">2023-07-01T16:03:15Z</dcterms:created>
  <dcterms:modified xsi:type="dcterms:W3CDTF">2026-09-11T11:45:27Z</dcterms:modified>
</cp:coreProperties>
</file>